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Montserrat"/>
      <p:regular r:id="rId61"/>
      <p:bold r:id="rId62"/>
      <p:italic r:id="rId63"/>
      <p:boldItalic r:id="rId64"/>
    </p:embeddedFont>
    <p:embeddedFont>
      <p:font typeface="Lato"/>
      <p:regular r:id="rId65"/>
      <p:bold r:id="rId66"/>
      <p:italic r:id="rId67"/>
      <p:boldItalic r:id="rId68"/>
    </p:embeddedFont>
    <p:embeddedFont>
      <p:font typeface="Goudy Bookletter 1911"/>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udyBookletter1911-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a49bb468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a49bb468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a4e7ff3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a4e7ff3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a4e7ff33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a4e7ff33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a4e7ff33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a4e7ff33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a4e7ff33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a4e7ff33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a4e7ff33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a4e7ff33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7791c13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7791c13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7791c135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7791c135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a4406ab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a4406ab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a4406ab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a4406ab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a4406ab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a4406ab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a4406ab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a4406ab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a4406ab1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a4406ab1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a4e7ff33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a4e7ff33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a4e7ff33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a4e7ff33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a4e7ff33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a4e7ff33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a4406ab1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a4406ab1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a4406ab1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a4406ab1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a49bb468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a49bb468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a49bb46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a49bb46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a4406ab1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a4406ab1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a4406ab1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a4406ab1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a94cfcc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a94cfcc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a94cfcc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a94cfcc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a94cfcc5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a94cfcc5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a94cfcc5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a94cfcc5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a94cfcc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a94cfcc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a94cfcc5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a94cfcc5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a94cfcc5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a94cfcc5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a49bb46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a49bb46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79f85d9f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79f85d9f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79f85d9f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79f85d9f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a40185e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a40185e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79f85d9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79f85d9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a40185ef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a40185ef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a40185ef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a40185e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a40185e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a40185e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a40185e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a40185e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a40185ef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a40185ef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a49bb46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a49bb46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a40185ef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a40185ef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a4f32843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a4f32843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a4f32843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a4f32843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a40185e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a40185e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a4406ab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a4406ab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a4406ab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a4406ab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a49bb468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a49bb468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a4e7ff3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a4e7ff3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a49bb468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a49bb468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a49bb468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a49bb468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hyperlink" Target="http://www.gierad.com/projects/supersensor/" TargetMode="External"/><Relationship Id="rId5"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2.jpg"/><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1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63600" y="1429450"/>
            <a:ext cx="6180300" cy="16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Goudy Bookletter 1911"/>
                <a:ea typeface="Goudy Bookletter 1911"/>
                <a:cs typeface="Goudy Bookletter 1911"/>
                <a:sym typeface="Goudy Bookletter 1911"/>
              </a:rPr>
              <a:t>AI for Embedded Computing</a:t>
            </a:r>
            <a:endParaRPr sz="3600">
              <a:latin typeface="Goudy Bookletter 1911"/>
              <a:ea typeface="Goudy Bookletter 1911"/>
              <a:cs typeface="Goudy Bookletter 1911"/>
              <a:sym typeface="Goudy Bookletter 1911"/>
            </a:endParaRPr>
          </a:p>
          <a:p>
            <a:pPr indent="0" lvl="0" marL="0" rtl="0" algn="l">
              <a:spcBef>
                <a:spcPts val="0"/>
              </a:spcBef>
              <a:spcAft>
                <a:spcPts val="0"/>
              </a:spcAft>
              <a:buNone/>
            </a:pPr>
            <a:br>
              <a:rPr lang="en-GB" sz="2400">
                <a:latin typeface="Goudy Bookletter 1911"/>
                <a:ea typeface="Goudy Bookletter 1911"/>
                <a:cs typeface="Goudy Bookletter 1911"/>
                <a:sym typeface="Goudy Bookletter 1911"/>
              </a:rPr>
            </a:br>
            <a:r>
              <a:rPr lang="en-GB" sz="2600">
                <a:latin typeface="Goudy Bookletter 1911"/>
                <a:ea typeface="Goudy Bookletter 1911"/>
                <a:cs typeface="Goudy Bookletter 1911"/>
                <a:sym typeface="Goudy Bookletter 1911"/>
              </a:rPr>
              <a:t>Toward Low-power Edge Inference</a:t>
            </a:r>
            <a:endParaRPr sz="2600">
              <a:latin typeface="Goudy Bookletter 1911"/>
              <a:ea typeface="Goudy Bookletter 1911"/>
              <a:cs typeface="Goudy Bookletter 1911"/>
              <a:sym typeface="Goudy Bookletter 1911"/>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Hossein I. Rad</a:t>
            </a:r>
            <a:br>
              <a:rPr lang="en-GB"/>
            </a:br>
            <a:r>
              <a:rPr lang="en-GB"/>
              <a:t>Ph.D. Candidate, IST, The University of Tokyo</a:t>
            </a:r>
            <a:br>
              <a:rPr lang="en-GB"/>
            </a:br>
            <a:br>
              <a:rPr lang="en-GB"/>
            </a:br>
            <a:r>
              <a:rPr lang="en-GB"/>
              <a:t>May 2019, MLT + ARM Tokyo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Toward IIoT</a:t>
            </a:r>
            <a:endParaRPr sz="3000">
              <a:latin typeface="Goudy Bookletter 1911"/>
              <a:ea typeface="Goudy Bookletter 1911"/>
              <a:cs typeface="Goudy Bookletter 1911"/>
              <a:sym typeface="Goudy Bookletter 1911"/>
            </a:endParaRPr>
          </a:p>
        </p:txBody>
      </p:sp>
      <p:sp>
        <p:nvSpPr>
          <p:cNvPr id="297" name="Google Shape;297;p26"/>
          <p:cNvSpPr txBox="1"/>
          <p:nvPr>
            <p:ph idx="1" type="body"/>
          </p:nvPr>
        </p:nvSpPr>
        <p:spPr>
          <a:xfrm>
            <a:off x="258700" y="1436550"/>
            <a:ext cx="8594100" cy="3469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Fir</a:t>
            </a:r>
            <a:r>
              <a:rPr lang="en-GB" sz="1800">
                <a:latin typeface="Goudy Bookletter 1911"/>
                <a:ea typeface="Goudy Bookletter 1911"/>
                <a:cs typeface="Goudy Bookletter 1911"/>
                <a:sym typeface="Goudy Bookletter 1911"/>
              </a:rPr>
              <a:t>st Industrial Revolution:</a:t>
            </a:r>
            <a:endParaRPr sz="1800">
              <a:latin typeface="Goudy Bookletter 1911"/>
              <a:ea typeface="Goudy Bookletter 1911"/>
              <a:cs typeface="Goudy Bookletter 1911"/>
              <a:sym typeface="Goudy Bookletter 1911"/>
            </a:endParaRPr>
          </a:p>
          <a:p>
            <a:pPr indent="-342900" lvl="0" marL="9144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a:t>
            </a:r>
            <a:r>
              <a:rPr lang="en-GB" sz="1800">
                <a:latin typeface="Goudy Bookletter 1911"/>
                <a:ea typeface="Goudy Bookletter 1911"/>
                <a:cs typeface="Goudy Bookletter 1911"/>
                <a:sym typeface="Goudy Bookletter 1911"/>
              </a:rPr>
              <a:t>ate 1700s to early 1800s: use of water and steam-powered engines and other types of machine tools.</a:t>
            </a:r>
            <a:endParaRPr sz="1800">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Second</a:t>
            </a:r>
            <a:r>
              <a:rPr lang="en-GB" sz="1800">
                <a:latin typeface="Goudy Bookletter 1911"/>
                <a:ea typeface="Goudy Bookletter 1911"/>
                <a:cs typeface="Goudy Bookletter 1911"/>
                <a:sym typeface="Goudy Bookletter 1911"/>
              </a:rPr>
              <a:t> Industrial Revolution:</a:t>
            </a:r>
            <a:endParaRPr sz="1800">
              <a:latin typeface="Goudy Bookletter 1911"/>
              <a:ea typeface="Goudy Bookletter 1911"/>
              <a:cs typeface="Goudy Bookletter 1911"/>
              <a:sym typeface="Goudy Bookletter 1911"/>
            </a:endParaRPr>
          </a:p>
          <a:p>
            <a:pPr indent="-342900" lvl="0" marL="9144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20th century: </a:t>
            </a:r>
            <a:r>
              <a:rPr b="1" lang="en-GB" sz="1900">
                <a:latin typeface="Goudy Bookletter 1911"/>
                <a:ea typeface="Goudy Bookletter 1911"/>
                <a:cs typeface="Goudy Bookletter 1911"/>
                <a:sym typeface="Goudy Bookletter 1911"/>
              </a:rPr>
              <a:t>electricity</a:t>
            </a:r>
            <a:r>
              <a:rPr lang="en-GB" sz="1800">
                <a:latin typeface="Goudy Bookletter 1911"/>
                <a:ea typeface="Goudy Bookletter 1911"/>
                <a:cs typeface="Goudy Bookletter 1911"/>
                <a:sym typeface="Goudy Bookletter 1911"/>
              </a:rPr>
              <a:t> enabled manufacturers to increase efficiency and helped make factory machinery more </a:t>
            </a:r>
            <a:r>
              <a:rPr b="1" lang="en-GB" sz="1900">
                <a:latin typeface="Goudy Bookletter 1911"/>
                <a:ea typeface="Goudy Bookletter 1911"/>
                <a:cs typeface="Goudy Bookletter 1911"/>
                <a:sym typeface="Goudy Bookletter 1911"/>
              </a:rPr>
              <a:t>mobile</a:t>
            </a:r>
            <a:r>
              <a:rPr lang="en-GB" sz="1800">
                <a:latin typeface="Goudy Bookletter 1911"/>
                <a:ea typeface="Goudy Bookletter 1911"/>
                <a:cs typeface="Goudy Bookletter 1911"/>
                <a:sym typeface="Goudy Bookletter 1911"/>
              </a:rPr>
              <a:t>.</a:t>
            </a:r>
            <a:endParaRPr sz="1800">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Third Industrial Revolution:</a:t>
            </a:r>
            <a:endParaRPr sz="1800">
              <a:latin typeface="Goudy Bookletter 1911"/>
              <a:ea typeface="Goudy Bookletter 1911"/>
              <a:cs typeface="Goudy Bookletter 1911"/>
              <a:sym typeface="Goudy Bookletter 1911"/>
            </a:endParaRPr>
          </a:p>
          <a:p>
            <a:pPr indent="-342900" lvl="1" marL="9144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Late 1950s: incorporating more </a:t>
            </a:r>
            <a:r>
              <a:rPr b="1" lang="en-GB" sz="1900">
                <a:latin typeface="Goudy Bookletter 1911"/>
                <a:ea typeface="Goudy Bookletter 1911"/>
                <a:cs typeface="Goudy Bookletter 1911"/>
                <a:sym typeface="Goudy Bookletter 1911"/>
              </a:rPr>
              <a:t>electronic</a:t>
            </a:r>
            <a:r>
              <a:rPr lang="en-GB" sz="1800">
                <a:latin typeface="Goudy Bookletter 1911"/>
                <a:ea typeface="Goudy Bookletter 1911"/>
                <a:cs typeface="Goudy Bookletter 1911"/>
                <a:sym typeface="Goudy Bookletter 1911"/>
              </a:rPr>
              <a:t> and </a:t>
            </a:r>
            <a:r>
              <a:rPr b="1" lang="en-GB" sz="1900">
                <a:latin typeface="Goudy Bookletter 1911"/>
                <a:ea typeface="Goudy Bookletter 1911"/>
                <a:cs typeface="Goudy Bookletter 1911"/>
                <a:sym typeface="Goudy Bookletter 1911"/>
              </a:rPr>
              <a:t>computer</a:t>
            </a:r>
            <a:r>
              <a:rPr lang="en-GB" sz="1800">
                <a:latin typeface="Goudy Bookletter 1911"/>
                <a:ea typeface="Goudy Bookletter 1911"/>
                <a:cs typeface="Goudy Bookletter 1911"/>
                <a:sym typeface="Goudy Bookletter 1911"/>
              </a:rPr>
              <a:t> technology into their factories.</a:t>
            </a:r>
            <a:endParaRPr sz="1800">
              <a:latin typeface="Goudy Bookletter 1911"/>
              <a:ea typeface="Goudy Bookletter 1911"/>
              <a:cs typeface="Goudy Bookletter 1911"/>
              <a:sym typeface="Goudy Bookletter 1911"/>
            </a:endParaRPr>
          </a:p>
          <a:p>
            <a:pPr indent="-342900" lvl="1" marL="9144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Shift that put less emphasis on </a:t>
            </a:r>
            <a:r>
              <a:rPr b="1" lang="en-GB" sz="1900">
                <a:latin typeface="Goudy Bookletter 1911"/>
                <a:ea typeface="Goudy Bookletter 1911"/>
                <a:cs typeface="Goudy Bookletter 1911"/>
                <a:sym typeface="Goudy Bookletter 1911"/>
              </a:rPr>
              <a:t>analog</a:t>
            </a:r>
            <a:r>
              <a:rPr lang="en-GB" sz="1800">
                <a:latin typeface="Goudy Bookletter 1911"/>
                <a:ea typeface="Goudy Bookletter 1911"/>
                <a:cs typeface="Goudy Bookletter 1911"/>
                <a:sym typeface="Goudy Bookletter 1911"/>
              </a:rPr>
              <a:t> and </a:t>
            </a:r>
            <a:r>
              <a:rPr b="1" lang="en-GB" sz="1900">
                <a:latin typeface="Goudy Bookletter 1911"/>
                <a:ea typeface="Goudy Bookletter 1911"/>
                <a:cs typeface="Goudy Bookletter 1911"/>
                <a:sym typeface="Goudy Bookletter 1911"/>
              </a:rPr>
              <a:t>mechanical</a:t>
            </a:r>
            <a:r>
              <a:rPr lang="en-GB" sz="1800">
                <a:latin typeface="Goudy Bookletter 1911"/>
                <a:ea typeface="Goudy Bookletter 1911"/>
                <a:cs typeface="Goudy Bookletter 1911"/>
                <a:sym typeface="Goudy Bookletter 1911"/>
              </a:rPr>
              <a:t> technology and more on digital technology and automation software.</a:t>
            </a:r>
            <a:endParaRPr sz="1800">
              <a:latin typeface="Goudy Bookletter 1911"/>
              <a:ea typeface="Goudy Bookletter 1911"/>
              <a:cs typeface="Goudy Bookletter 1911"/>
              <a:sym typeface="Goudy Bookletter 1911"/>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Industry 4.0</a:t>
            </a:r>
            <a:endParaRPr sz="3000">
              <a:latin typeface="Goudy Bookletter 1911"/>
              <a:ea typeface="Goudy Bookletter 1911"/>
              <a:cs typeface="Goudy Bookletter 1911"/>
              <a:sym typeface="Goudy Bookletter 1911"/>
            </a:endParaRPr>
          </a:p>
        </p:txBody>
      </p:sp>
      <p:sp>
        <p:nvSpPr>
          <p:cNvPr id="303" name="Google Shape;303;p27"/>
          <p:cNvSpPr txBox="1"/>
          <p:nvPr>
            <p:ph idx="1" type="body"/>
          </p:nvPr>
        </p:nvSpPr>
        <p:spPr>
          <a:xfrm>
            <a:off x="258700" y="1436550"/>
            <a:ext cx="8594100" cy="3469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800">
                <a:latin typeface="Goudy Bookletter 1911"/>
                <a:ea typeface="Goudy Bookletter 1911"/>
                <a:cs typeface="Goudy Bookletter 1911"/>
                <a:sym typeface="Goudy Bookletter 1911"/>
              </a:rPr>
              <a:t>More comprehensive, interlinked, and holistic approach to manufacturing.</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160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Interconnectivity through the Internet of Things (IoT)</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Access to real-time data</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Introduction of cyber-physical systems</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Connects physical with digital, and allows for better collaboration and access across departments, partners, vendors, product, and people.</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Empowers business owners to better control and understand every aspect of their operation.</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Leverage instant data to boost productivity, improve processes, and drive growth.</a:t>
            </a:r>
            <a:endParaRPr sz="1800">
              <a:latin typeface="Goudy Bookletter 1911"/>
              <a:ea typeface="Goudy Bookletter 1911"/>
              <a:cs typeface="Goudy Bookletter 1911"/>
              <a:sym typeface="Goudy Bookletter 1911"/>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Smart Manufacturing Use Cases</a:t>
            </a:r>
            <a:endParaRPr sz="3000">
              <a:latin typeface="Goudy Bookletter 1911"/>
              <a:ea typeface="Goudy Bookletter 1911"/>
              <a:cs typeface="Goudy Bookletter 1911"/>
              <a:sym typeface="Goudy Bookletter 1911"/>
            </a:endParaRPr>
          </a:p>
        </p:txBody>
      </p:sp>
      <p:sp>
        <p:nvSpPr>
          <p:cNvPr id="309" name="Google Shape;309;p28"/>
          <p:cNvSpPr txBox="1"/>
          <p:nvPr>
            <p:ph idx="1" type="body"/>
          </p:nvPr>
        </p:nvSpPr>
        <p:spPr>
          <a:xfrm>
            <a:off x="258700" y="1436550"/>
            <a:ext cx="8594100" cy="34695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Supply chain management and optimization</a:t>
            </a:r>
            <a:endParaRPr sz="1800">
              <a:latin typeface="Goudy Bookletter 1911"/>
              <a:ea typeface="Goudy Bookletter 1911"/>
              <a:cs typeface="Goudy Bookletter 1911"/>
              <a:sym typeface="Goudy Bookletter 1911"/>
            </a:endParaRPr>
          </a:p>
          <a:p>
            <a:pPr indent="0" lvl="0" marL="457200" marR="0" rtl="0" algn="l">
              <a:lnSpc>
                <a:spcPct val="100000"/>
              </a:lnSpc>
              <a:spcBef>
                <a:spcPts val="1600"/>
              </a:spcBef>
              <a:spcAft>
                <a:spcPts val="0"/>
              </a:spcAft>
              <a:buNone/>
            </a:pPr>
            <a:r>
              <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Solutions give businesses greater insight, control, and data visibility across their entire supply chain.</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Companies can deliver products and services to market faster, cheaper, and with better quality to gain an advantage over less-efficient competitors</a:t>
            </a:r>
            <a:endParaRPr sz="1800">
              <a:latin typeface="Goudy Bookletter 1911"/>
              <a:ea typeface="Goudy Bookletter 1911"/>
              <a:cs typeface="Goudy Bookletter 1911"/>
              <a:sym typeface="Goudy Bookletter 1911"/>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Smart Manufacturing Use Cases</a:t>
            </a:r>
            <a:endParaRPr sz="3000">
              <a:latin typeface="Goudy Bookletter 1911"/>
              <a:ea typeface="Goudy Bookletter 1911"/>
              <a:cs typeface="Goudy Bookletter 1911"/>
              <a:sym typeface="Goudy Bookletter 1911"/>
            </a:endParaRPr>
          </a:p>
        </p:txBody>
      </p:sp>
      <p:sp>
        <p:nvSpPr>
          <p:cNvPr id="315" name="Google Shape;315;p29"/>
          <p:cNvSpPr txBox="1"/>
          <p:nvPr>
            <p:ph idx="1" type="body"/>
          </p:nvPr>
        </p:nvSpPr>
        <p:spPr>
          <a:xfrm>
            <a:off x="137900" y="1388275"/>
            <a:ext cx="4047300" cy="3469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latin typeface="Goudy Bookletter 1911"/>
                <a:ea typeface="Goudy Bookletter 1911"/>
                <a:cs typeface="Goudy Bookletter 1911"/>
                <a:sym typeface="Goudy Bookletter 1911"/>
              </a:rPr>
              <a:t>2. Predictive maintenance/</a:t>
            </a:r>
            <a:r>
              <a:rPr lang="en-GB" sz="1800">
                <a:latin typeface="Goudy Bookletter 1911"/>
                <a:ea typeface="Goudy Bookletter 1911"/>
                <a:cs typeface="Goudy Bookletter 1911"/>
                <a:sym typeface="Goudy Bookletter 1911"/>
              </a:rPr>
              <a:t>analytics</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a:t>
            </a:r>
            <a:r>
              <a:rPr lang="en-GB" sz="1800">
                <a:latin typeface="Goudy Bookletter 1911"/>
                <a:ea typeface="Goudy Bookletter 1911"/>
                <a:cs typeface="Goudy Bookletter 1911"/>
                <a:sym typeface="Goudy Bookletter 1911"/>
              </a:rPr>
              <a:t>bility to predict when potential problems are going to arise before they actually happen.</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Manual task: </a:t>
            </a:r>
            <a:r>
              <a:rPr lang="en-GB" sz="1800">
                <a:latin typeface="Goudy Bookletter 1911"/>
                <a:ea typeface="Goudy Bookletter 1911"/>
                <a:cs typeface="Goudy Bookletter 1911"/>
                <a:sym typeface="Goudy Bookletter 1911"/>
              </a:rPr>
              <a:t>Without IoT systems in place at your factory, preventive maintenance happens based on routine or time.</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With Iot, sense when problems are arising or machinery needs to be fixed.</a:t>
            </a:r>
            <a:endParaRPr sz="1800">
              <a:latin typeface="Goudy Bookletter 1911"/>
              <a:ea typeface="Goudy Bookletter 1911"/>
              <a:cs typeface="Goudy Bookletter 1911"/>
              <a:sym typeface="Goudy Bookletter 1911"/>
            </a:endParaRPr>
          </a:p>
        </p:txBody>
      </p:sp>
      <p:sp>
        <p:nvSpPr>
          <p:cNvPr id="316" name="Google Shape;316;p29"/>
          <p:cNvSpPr txBox="1"/>
          <p:nvPr/>
        </p:nvSpPr>
        <p:spPr>
          <a:xfrm>
            <a:off x="25900" y="4784975"/>
            <a:ext cx="90597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Times New Roman"/>
                <a:ea typeface="Times New Roman"/>
                <a:cs typeface="Times New Roman"/>
                <a:sym typeface="Times New Roman"/>
              </a:rPr>
              <a:t>https://www.epicor.com/en-us/resource-center/articles/what-is-industry-4-0/</a:t>
            </a:r>
            <a:endParaRPr>
              <a:solidFill>
                <a:schemeClr val="lt1"/>
              </a:solidFill>
              <a:latin typeface="Times New Roman"/>
              <a:ea typeface="Times New Roman"/>
              <a:cs typeface="Times New Roman"/>
              <a:sym typeface="Times New Roman"/>
            </a:endParaRPr>
          </a:p>
        </p:txBody>
      </p:sp>
      <p:pic>
        <p:nvPicPr>
          <p:cNvPr id="317" name="Google Shape;317;p29"/>
          <p:cNvPicPr preferRelativeResize="0"/>
          <p:nvPr/>
        </p:nvPicPr>
        <p:blipFill>
          <a:blip r:embed="rId3">
            <a:alphaModFix/>
          </a:blip>
          <a:stretch>
            <a:fillRect/>
          </a:stretch>
        </p:blipFill>
        <p:spPr>
          <a:xfrm>
            <a:off x="4358300" y="1918575"/>
            <a:ext cx="4653999" cy="24088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Smart Manufacturing Use Cases</a:t>
            </a:r>
            <a:endParaRPr sz="3000">
              <a:latin typeface="Goudy Bookletter 1911"/>
              <a:ea typeface="Goudy Bookletter 1911"/>
              <a:cs typeface="Goudy Bookletter 1911"/>
              <a:sym typeface="Goudy Bookletter 1911"/>
            </a:endParaRPr>
          </a:p>
        </p:txBody>
      </p:sp>
      <p:sp>
        <p:nvSpPr>
          <p:cNvPr id="323" name="Google Shape;323;p30"/>
          <p:cNvSpPr txBox="1"/>
          <p:nvPr>
            <p:ph idx="1" type="body"/>
          </p:nvPr>
        </p:nvSpPr>
        <p:spPr>
          <a:xfrm>
            <a:off x="258700" y="1436550"/>
            <a:ext cx="8594100" cy="3469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800">
                <a:latin typeface="Goudy Bookletter 1911"/>
                <a:ea typeface="Goudy Bookletter 1911"/>
                <a:cs typeface="Goudy Bookletter 1911"/>
                <a:sym typeface="Goudy Bookletter 1911"/>
              </a:rPr>
              <a:t>3. </a:t>
            </a:r>
            <a:r>
              <a:rPr lang="en-GB" sz="1800">
                <a:latin typeface="Goudy Bookletter 1911"/>
                <a:ea typeface="Goudy Bookletter 1911"/>
                <a:cs typeface="Goudy Bookletter 1911"/>
                <a:sym typeface="Goudy Bookletter 1911"/>
              </a:rPr>
              <a:t>Asset Tracking and Optimization</a:t>
            </a:r>
            <a:endParaRPr sz="1800">
              <a:latin typeface="Goudy Bookletter 1911"/>
              <a:ea typeface="Goudy Bookletter 1911"/>
              <a:cs typeface="Goudy Bookletter 1911"/>
              <a:sym typeface="Goudy Bookletter 1911"/>
            </a:endParaRPr>
          </a:p>
          <a:p>
            <a:pPr indent="0" lvl="0" marL="457200" marR="0" rtl="0" algn="l">
              <a:lnSpc>
                <a:spcPct val="100000"/>
              </a:lnSpc>
              <a:spcBef>
                <a:spcPts val="1600"/>
              </a:spcBef>
              <a:spcAft>
                <a:spcPts val="0"/>
              </a:spcAft>
              <a:buNone/>
            </a:pPr>
            <a:r>
              <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t>
            </a:r>
            <a:r>
              <a:rPr lang="en-GB" sz="1800">
                <a:latin typeface="Goudy Bookletter 1911"/>
                <a:ea typeface="Goudy Bookletter 1911"/>
                <a:cs typeface="Goudy Bookletter 1911"/>
                <a:sym typeface="Goudy Bookletter 1911"/>
              </a:rPr>
              <a:t>ore efficient with assets at each stage of the supply chain</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Keep a better pulse on inventory, quality, and optimization opportunities relating to logistics.</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Better visibility into their assets worldwide.</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Asset transfers, disposals, reclassifications, and adjustments can be streamlined and managed centrally and in real time.</a:t>
            </a:r>
            <a:endParaRPr sz="1800">
              <a:latin typeface="Goudy Bookletter 1911"/>
              <a:ea typeface="Goudy Bookletter 1911"/>
              <a:cs typeface="Goudy Bookletter 1911"/>
              <a:sym typeface="Goudy Bookletter 1911"/>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Benefits</a:t>
            </a:r>
            <a:r>
              <a:rPr lang="en-GB" sz="3000">
                <a:latin typeface="Goudy Bookletter 1911"/>
                <a:ea typeface="Goudy Bookletter 1911"/>
                <a:cs typeface="Goudy Bookletter 1911"/>
                <a:sym typeface="Goudy Bookletter 1911"/>
              </a:rPr>
              <a:t> of IIoT</a:t>
            </a:r>
            <a:endParaRPr sz="3000">
              <a:latin typeface="Goudy Bookletter 1911"/>
              <a:ea typeface="Goudy Bookletter 1911"/>
              <a:cs typeface="Goudy Bookletter 1911"/>
              <a:sym typeface="Goudy Bookletter 1911"/>
            </a:endParaRPr>
          </a:p>
        </p:txBody>
      </p:sp>
      <p:sp>
        <p:nvSpPr>
          <p:cNvPr id="329" name="Google Shape;329;p31"/>
          <p:cNvSpPr txBox="1"/>
          <p:nvPr>
            <p:ph idx="1" type="body"/>
          </p:nvPr>
        </p:nvSpPr>
        <p:spPr>
          <a:xfrm>
            <a:off x="258700" y="1436550"/>
            <a:ext cx="8594100" cy="3469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800">
                <a:latin typeface="Goudy Bookletter 1911"/>
                <a:ea typeface="Goudy Bookletter 1911"/>
                <a:cs typeface="Goudy Bookletter 1911"/>
                <a:sym typeface="Goudy Bookletter 1911"/>
              </a:rPr>
              <a:t>Asset Tracking and Optimization entire product life cycle and supply chain:</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 Design, sales, inventory, scheduling, quality, engineering, and customer and field service.</a:t>
            </a:r>
            <a:endParaRPr sz="1800">
              <a:latin typeface="Goudy Bookletter 1911"/>
              <a:ea typeface="Goudy Bookletter 1911"/>
              <a:cs typeface="Goudy Bookletter 1911"/>
              <a:sym typeface="Goudy Bookletter 1911"/>
            </a:endParaRPr>
          </a:p>
          <a:p>
            <a:pPr indent="0" lvl="0" marL="457200" marR="0" rtl="0" algn="l">
              <a:lnSpc>
                <a:spcPct val="100000"/>
              </a:lnSpc>
              <a:spcBef>
                <a:spcPts val="1600"/>
              </a:spcBef>
              <a:spcAft>
                <a:spcPts val="0"/>
              </a:spcAft>
              <a:buNone/>
            </a:pPr>
            <a:r>
              <a:t/>
            </a:r>
            <a:endParaRPr sz="100">
              <a:latin typeface="Goudy Bookletter 1911"/>
              <a:ea typeface="Goudy Bookletter 1911"/>
              <a:cs typeface="Goudy Bookletter 1911"/>
              <a:sym typeface="Goudy Bookletter 1911"/>
            </a:endParaRPr>
          </a:p>
          <a:p>
            <a:pPr indent="-342900" lvl="0" marL="457200" marR="0" rtl="0" algn="l">
              <a:lnSpc>
                <a:spcPct val="100000"/>
              </a:lnSpc>
              <a:spcBef>
                <a:spcPts val="160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Makes company competitive, especially </a:t>
            </a:r>
            <a:r>
              <a:rPr lang="en-GB" sz="1800">
                <a:latin typeface="Goudy Bookletter 1911"/>
                <a:ea typeface="Goudy Bookletter 1911"/>
                <a:cs typeface="Goudy Bookletter 1911"/>
                <a:sym typeface="Goudy Bookletter 1911"/>
              </a:rPr>
              <a:t>against</a:t>
            </a:r>
            <a:r>
              <a:rPr lang="en-GB" sz="1800">
                <a:latin typeface="Goudy Bookletter 1911"/>
                <a:ea typeface="Goudy Bookletter 1911"/>
                <a:cs typeface="Goudy Bookletter 1911"/>
                <a:sym typeface="Goudy Bookletter 1911"/>
              </a:rPr>
              <a:t> disruptors like Amazon.</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Makes company more attractive to the younger workforce.</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Makes teams stronger and more collaborative.</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Address potential issues before they become big problems.</a:t>
            </a:r>
            <a:endParaRPr sz="1800">
              <a:latin typeface="Goudy Bookletter 1911"/>
              <a:ea typeface="Goudy Bookletter 1911"/>
              <a:cs typeface="Goudy Bookletter 1911"/>
              <a:sym typeface="Goudy Bookletter 1911"/>
            </a:endParaRPr>
          </a:p>
          <a:p>
            <a:pPr indent="-342900" lvl="0" marL="457200" marR="0" rtl="0" algn="l">
              <a:lnSpc>
                <a:spcPct val="100000"/>
              </a:lnSpc>
              <a:spcBef>
                <a:spcPts val="0"/>
              </a:spcBef>
              <a:spcAft>
                <a:spcPts val="0"/>
              </a:spcAft>
              <a:buSzPts val="1800"/>
              <a:buFont typeface="Goudy Bookletter 1911"/>
              <a:buAutoNum type="arabicPeriod"/>
            </a:pPr>
            <a:r>
              <a:rPr lang="en-GB" sz="1800">
                <a:latin typeface="Goudy Bookletter 1911"/>
                <a:ea typeface="Goudy Bookletter 1911"/>
                <a:cs typeface="Goudy Bookletter 1911"/>
                <a:sym typeface="Goudy Bookletter 1911"/>
              </a:rPr>
              <a:t>Trim costs, boost profits, and fuel growth.</a:t>
            </a:r>
            <a:endParaRPr sz="1800">
              <a:latin typeface="Goudy Bookletter 1911"/>
              <a:ea typeface="Goudy Bookletter 1911"/>
              <a:cs typeface="Goudy Bookletter 1911"/>
              <a:sym typeface="Goudy Bookletter 1911"/>
            </a:endParaRPr>
          </a:p>
          <a:p>
            <a:pPr indent="0" lvl="0" marL="0" marR="0" rtl="0" algn="l">
              <a:lnSpc>
                <a:spcPct val="100000"/>
              </a:lnSpc>
              <a:spcBef>
                <a:spcPts val="1600"/>
              </a:spcBef>
              <a:spcAft>
                <a:spcPts val="0"/>
              </a:spcAft>
              <a:buNone/>
            </a:pPr>
            <a:r>
              <a:t/>
            </a:r>
            <a:endParaRPr sz="1800">
              <a:latin typeface="Goudy Bookletter 1911"/>
              <a:ea typeface="Goudy Bookletter 1911"/>
              <a:cs typeface="Goudy Bookletter 1911"/>
              <a:sym typeface="Goudy Bookletter 1911"/>
            </a:endParaRPr>
          </a:p>
          <a:p>
            <a:pPr indent="0" lvl="0" marL="0" marR="0" rtl="0" algn="l">
              <a:lnSpc>
                <a:spcPct val="115000"/>
              </a:lnSpc>
              <a:spcBef>
                <a:spcPts val="1600"/>
              </a:spcBef>
              <a:spcAft>
                <a:spcPts val="1600"/>
              </a:spcAft>
              <a:buNone/>
            </a:pPr>
            <a:r>
              <a:t/>
            </a:r>
            <a:endParaRPr sz="1800">
              <a:latin typeface="Goudy Bookletter 1911"/>
              <a:ea typeface="Goudy Bookletter 1911"/>
              <a:cs typeface="Goudy Bookletter 1911"/>
              <a:sym typeface="Goudy Bookletter 1911"/>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Global Embedded Systems Market Share Revenue To Surge To $124B in 2024</a:t>
            </a:r>
            <a:endParaRPr>
              <a:latin typeface="Goudy Bookletter 1911"/>
              <a:ea typeface="Goudy Bookletter 1911"/>
              <a:cs typeface="Goudy Bookletter 1911"/>
              <a:sym typeface="Goudy Bookletter 1911"/>
            </a:endParaRPr>
          </a:p>
        </p:txBody>
      </p:sp>
      <p:sp>
        <p:nvSpPr>
          <p:cNvPr id="335" name="Google Shape;335;p32"/>
          <p:cNvSpPr txBox="1"/>
          <p:nvPr>
            <p:ph idx="1" type="body"/>
          </p:nvPr>
        </p:nvSpPr>
        <p:spPr>
          <a:xfrm>
            <a:off x="110325" y="1377675"/>
            <a:ext cx="4461600" cy="3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Goudy Bookletter 1911"/>
                <a:ea typeface="Goudy Bookletter 1911"/>
                <a:cs typeface="Goudy Bookletter 1911"/>
                <a:sym typeface="Goudy Bookletter 1911"/>
              </a:rPr>
              <a:t>A broad uptake of microcontrollers (MCUs) for embedded control, for use with sensors, and with the Internet of Things (IoT) is propelling the market forward and it is expected to be worth $20.4 billion in 2019.</a:t>
            </a:r>
            <a:endParaRPr sz="14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400">
                <a:latin typeface="Goudy Bookletter 1911"/>
                <a:ea typeface="Goudy Bookletter 1911"/>
                <a:cs typeface="Goudy Bookletter 1911"/>
                <a:sym typeface="Goudy Bookletter 1911"/>
              </a:rPr>
              <a:t>In 2017 unit shipments surged by 22 percent and strong growth has continued in 2018. </a:t>
            </a:r>
            <a:endParaRPr sz="14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400">
                <a:latin typeface="Goudy Bookletter 1911"/>
                <a:ea typeface="Goudy Bookletter 1911"/>
                <a:cs typeface="Goudy Bookletter 1911"/>
                <a:sym typeface="Goudy Bookletter 1911"/>
              </a:rPr>
              <a:t>Annual unit growth is expected to be 18.5 percent in 2018 with the unit volume reaching nearly 30.6 billion, while market value will increase by 10.5 percent, reflecting diminishing average selling price (ASP). Revenue growth in 2019 is expected to be 9.4 percent to about $20.4 billion.</a:t>
            </a:r>
            <a:endParaRPr sz="1400">
              <a:latin typeface="Goudy Bookletter 1911"/>
              <a:ea typeface="Goudy Bookletter 1911"/>
              <a:cs typeface="Goudy Bookletter 1911"/>
              <a:sym typeface="Goudy Bookletter 1911"/>
            </a:endParaRPr>
          </a:p>
          <a:p>
            <a:pPr indent="0" lvl="0" marL="0" rtl="0" algn="l">
              <a:spcBef>
                <a:spcPts val="1600"/>
              </a:spcBef>
              <a:spcAft>
                <a:spcPts val="0"/>
              </a:spcAft>
              <a:buNone/>
            </a:pPr>
            <a:r>
              <a:t/>
            </a:r>
            <a:endParaRPr sz="14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400">
              <a:latin typeface="Goudy Bookletter 1911"/>
              <a:ea typeface="Goudy Bookletter 1911"/>
              <a:cs typeface="Goudy Bookletter 1911"/>
              <a:sym typeface="Goudy Bookletter 1911"/>
            </a:endParaRPr>
          </a:p>
        </p:txBody>
      </p:sp>
      <p:pic>
        <p:nvPicPr>
          <p:cNvPr id="336" name="Google Shape;336;p32"/>
          <p:cNvPicPr preferRelativeResize="0"/>
          <p:nvPr/>
        </p:nvPicPr>
        <p:blipFill>
          <a:blip r:embed="rId3">
            <a:alphaModFix/>
          </a:blip>
          <a:stretch>
            <a:fillRect/>
          </a:stretch>
        </p:blipFill>
        <p:spPr>
          <a:xfrm>
            <a:off x="4582950" y="1849803"/>
            <a:ext cx="4408650" cy="2412272"/>
          </a:xfrm>
          <a:prstGeom prst="rect">
            <a:avLst/>
          </a:prstGeom>
          <a:noFill/>
          <a:ln>
            <a:noFill/>
          </a:ln>
        </p:spPr>
      </p:pic>
      <p:sp>
        <p:nvSpPr>
          <p:cNvPr id="337" name="Google Shape;337;p32"/>
          <p:cNvSpPr txBox="1"/>
          <p:nvPr/>
        </p:nvSpPr>
        <p:spPr>
          <a:xfrm>
            <a:off x="1453875" y="4820475"/>
            <a:ext cx="64560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Times New Roman"/>
                <a:ea typeface="Times New Roman"/>
                <a:cs typeface="Times New Roman"/>
                <a:sym typeface="Times New Roman"/>
              </a:rPr>
              <a:t>https://www.eenewsanalog.com/news/mcu-market-reach-20-billion-2019</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1297500" y="185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Microcontrollers (MCUs)</a:t>
            </a:r>
            <a:endParaRPr>
              <a:latin typeface="Goudy Bookletter 1911"/>
              <a:ea typeface="Goudy Bookletter 1911"/>
              <a:cs typeface="Goudy Bookletter 1911"/>
              <a:sym typeface="Goudy Bookletter 1911"/>
            </a:endParaRPr>
          </a:p>
        </p:txBody>
      </p:sp>
      <p:sp>
        <p:nvSpPr>
          <p:cNvPr id="343" name="Google Shape;343;p33"/>
          <p:cNvSpPr txBox="1"/>
          <p:nvPr>
            <p:ph idx="1" type="body"/>
          </p:nvPr>
        </p:nvSpPr>
        <p:spPr>
          <a:xfrm>
            <a:off x="147825" y="1331200"/>
            <a:ext cx="4359900" cy="356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latin typeface="Goudy Bookletter 1911"/>
                <a:ea typeface="Goudy Bookletter 1911"/>
                <a:cs typeface="Goudy Bookletter 1911"/>
                <a:sym typeface="Goudy Bookletter 1911"/>
              </a:rPr>
              <a:t>MCUs top applications:</a:t>
            </a:r>
            <a:endParaRPr sz="1500">
              <a:latin typeface="Goudy Bookletter 1911"/>
              <a:ea typeface="Goudy Bookletter 1911"/>
              <a:cs typeface="Goudy Bookletter 1911"/>
              <a:sym typeface="Goudy Bookletter 1911"/>
            </a:endParaRPr>
          </a:p>
          <a:p>
            <a:pPr indent="-323850" lvl="0" marL="457200" rtl="0" algn="l">
              <a:lnSpc>
                <a:spcPct val="100000"/>
              </a:lnSpc>
              <a:spcBef>
                <a:spcPts val="160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Smartcard</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Embedded System</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Automated Control</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Sensing and Signal Processing</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AutoNum type="arabicPeriod"/>
            </a:pPr>
            <a:r>
              <a:rPr lang="en-GB" sz="1500">
                <a:latin typeface="Goudy Bookletter 1911"/>
                <a:ea typeface="Goudy Bookletter 1911"/>
                <a:cs typeface="Goudy Bookletter 1911"/>
                <a:sym typeface="Goudy Bookletter 1911"/>
              </a:rPr>
              <a:t>IoT</a:t>
            </a:r>
            <a:endParaRPr sz="15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500">
                <a:latin typeface="Goudy Bookletter 1911"/>
                <a:ea typeface="Goudy Bookletter 1911"/>
                <a:cs typeface="Goudy Bookletter 1911"/>
                <a:sym typeface="Goudy Bookletter 1911"/>
              </a:rPr>
              <a:t>Main industries:</a:t>
            </a:r>
            <a:endParaRPr sz="1500">
              <a:latin typeface="Goudy Bookletter 1911"/>
              <a:ea typeface="Goudy Bookletter 1911"/>
              <a:cs typeface="Goudy Bookletter 1911"/>
              <a:sym typeface="Goudy Bookletter 1911"/>
            </a:endParaRPr>
          </a:p>
          <a:p>
            <a:pPr indent="-323850" lvl="0" marL="457200" rtl="0" algn="l">
              <a:lnSpc>
                <a:spcPct val="100000"/>
              </a:lnSpc>
              <a:spcBef>
                <a:spcPts val="160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Automotive</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Telecommunication</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Healthcare</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Industrial</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Consumer Electronics</a:t>
            </a:r>
            <a:endParaRPr sz="1500">
              <a:latin typeface="Goudy Bookletter 1911"/>
              <a:ea typeface="Goudy Bookletter 1911"/>
              <a:cs typeface="Goudy Bookletter 1911"/>
              <a:sym typeface="Goudy Bookletter 1911"/>
            </a:endParaRPr>
          </a:p>
          <a:p>
            <a:pPr indent="-323850" lvl="0" marL="457200" rtl="0" algn="l">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Military and Aerospace</a:t>
            </a:r>
            <a:endParaRPr sz="15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500">
              <a:latin typeface="Goudy Bookletter 1911"/>
              <a:ea typeface="Goudy Bookletter 1911"/>
              <a:cs typeface="Goudy Bookletter 1911"/>
              <a:sym typeface="Goudy Bookletter 1911"/>
            </a:endParaRPr>
          </a:p>
        </p:txBody>
      </p:sp>
      <p:sp>
        <p:nvSpPr>
          <p:cNvPr id="344" name="Google Shape;344;p33"/>
          <p:cNvSpPr txBox="1"/>
          <p:nvPr/>
        </p:nvSpPr>
        <p:spPr>
          <a:xfrm>
            <a:off x="3861075" y="982075"/>
            <a:ext cx="4991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Goudy Bookletter 1911"/>
                <a:ea typeface="Goudy Bookletter 1911"/>
                <a:cs typeface="Goudy Bookletter 1911"/>
                <a:sym typeface="Goudy Bookletter 1911"/>
              </a:rPr>
              <a:t>Some of the Major Embedded Systems Market Players:</a:t>
            </a:r>
            <a:endParaRPr b="1">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150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Arm holdings</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Toshiba Corporation</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NXP Semiconductors N.V.</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Fujitsu Limited</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Broadcom Limited</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Analog Devices Inc.</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Cypress Semiconductor Corporation</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Qualcomm Technologies Incorporated</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STMicroelectronics N.V.</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Microchip Technology Incorporated</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Texas Instruments Incorporated</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Renesas Electronics Corporation</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Infineon Technologies AG</a:t>
            </a:r>
            <a:endParaRPr>
              <a:solidFill>
                <a:schemeClr val="lt1"/>
              </a:solidFill>
              <a:latin typeface="Goudy Bookletter 1911"/>
              <a:ea typeface="Goudy Bookletter 1911"/>
              <a:cs typeface="Goudy Bookletter 1911"/>
              <a:sym typeface="Goudy Bookletter 1911"/>
            </a:endParaRPr>
          </a:p>
          <a:p>
            <a:pPr indent="-317500" lvl="0" marL="457200" rtl="0" algn="l">
              <a:lnSpc>
                <a:spcPct val="115000"/>
              </a:lnSpc>
              <a:spcBef>
                <a:spcPts val="0"/>
              </a:spcBef>
              <a:spcAft>
                <a:spcPts val="0"/>
              </a:spcAft>
              <a:buClr>
                <a:schemeClr val="lt1"/>
              </a:buClr>
              <a:buSzPts val="1400"/>
              <a:buFont typeface="Goudy Bookletter 1911"/>
              <a:buChar char="●"/>
            </a:pPr>
            <a:r>
              <a:rPr lang="en-GB">
                <a:solidFill>
                  <a:schemeClr val="lt1"/>
                </a:solidFill>
                <a:latin typeface="Goudy Bookletter 1911"/>
                <a:ea typeface="Goudy Bookletter 1911"/>
                <a:cs typeface="Goudy Bookletter 1911"/>
                <a:sym typeface="Goudy Bookletter 1911"/>
              </a:rPr>
              <a:t>and Intel Corporation.</a:t>
            </a:r>
            <a:endParaRPr>
              <a:solidFill>
                <a:schemeClr val="lt1"/>
              </a:solidFill>
              <a:latin typeface="Goudy Bookletter 1911"/>
              <a:ea typeface="Goudy Bookletter 1911"/>
              <a:cs typeface="Goudy Bookletter 1911"/>
              <a:sym typeface="Goudy Bookletter 1911"/>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4"/>
          <p:cNvSpPr txBox="1"/>
          <p:nvPr>
            <p:ph type="title"/>
          </p:nvPr>
        </p:nvSpPr>
        <p:spPr>
          <a:xfrm>
            <a:off x="1297500" y="393750"/>
            <a:ext cx="75636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700"/>
              </a:spcAft>
              <a:buNone/>
            </a:pPr>
            <a:r>
              <a:rPr b="1" lang="en-GB">
                <a:latin typeface="Goudy Bookletter 1911"/>
                <a:ea typeface="Goudy Bookletter 1911"/>
                <a:cs typeface="Goudy Bookletter 1911"/>
                <a:sym typeface="Goudy Bookletter 1911"/>
              </a:rPr>
              <a:t>Pete Warden: Why the Future of Machine Learning is Tiny?</a:t>
            </a:r>
            <a:endParaRPr>
              <a:latin typeface="Goudy Bookletter 1911"/>
              <a:ea typeface="Goudy Bookletter 1911"/>
              <a:cs typeface="Goudy Bookletter 1911"/>
              <a:sym typeface="Goudy Bookletter 1911"/>
            </a:endParaRPr>
          </a:p>
        </p:txBody>
      </p:sp>
      <p:sp>
        <p:nvSpPr>
          <p:cNvPr id="350" name="Google Shape;350;p34"/>
          <p:cNvSpPr txBox="1"/>
          <p:nvPr>
            <p:ph idx="1" type="body"/>
          </p:nvPr>
        </p:nvSpPr>
        <p:spPr>
          <a:xfrm>
            <a:off x="181025" y="1337950"/>
            <a:ext cx="8851200" cy="11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Goudy Bookletter 1911"/>
                <a:ea typeface="Goudy Bookletter 1911"/>
                <a:cs typeface="Goudy Bookletter 1911"/>
                <a:sym typeface="Goudy Bookletter 1911"/>
              </a:rPr>
              <a:t>A few years ago: </a:t>
            </a:r>
            <a:endParaRPr sz="14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400">
                <a:solidFill>
                  <a:srgbClr val="FFFFFF"/>
                </a:solidFill>
                <a:latin typeface="Goudy Bookletter 1911"/>
                <a:ea typeface="Goudy Bookletter 1911"/>
                <a:cs typeface="Goudy Bookletter 1911"/>
                <a:sym typeface="Goudy Bookletter 1911"/>
              </a:rPr>
              <a:t>The main challenge was to change to deep learning and convince people that it is a real revolution, not a fad.</a:t>
            </a:r>
            <a:endParaRPr sz="14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400">
                <a:solidFill>
                  <a:srgbClr val="FFFFFF"/>
                </a:solidFill>
                <a:latin typeface="Goudy Bookletter 1911"/>
                <a:ea typeface="Goudy Bookletter 1911"/>
                <a:cs typeface="Goudy Bookletter 1911"/>
                <a:sym typeface="Goudy Bookletter 1911"/>
              </a:rPr>
              <a:t>The only barrier to seeing it deployed more widely was how long it takes to get from research to deployment.</a:t>
            </a:r>
            <a:endParaRPr sz="1400">
              <a:solidFill>
                <a:srgbClr val="FFFFFF"/>
              </a:solidFill>
              <a:latin typeface="Goudy Bookletter 1911"/>
              <a:ea typeface="Goudy Bookletter 1911"/>
              <a:cs typeface="Goudy Bookletter 1911"/>
              <a:sym typeface="Goudy Bookletter 1911"/>
            </a:endParaRPr>
          </a:p>
        </p:txBody>
      </p:sp>
      <p:sp>
        <p:nvSpPr>
          <p:cNvPr id="351" name="Google Shape;351;p34"/>
          <p:cNvSpPr txBox="1"/>
          <p:nvPr>
            <p:ph idx="1" type="body"/>
          </p:nvPr>
        </p:nvSpPr>
        <p:spPr>
          <a:xfrm>
            <a:off x="233550" y="2657625"/>
            <a:ext cx="8851200" cy="11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Goudy Bookletter 1911"/>
                <a:ea typeface="Goudy Bookletter 1911"/>
                <a:cs typeface="Goudy Bookletter 1911"/>
                <a:sym typeface="Goudy Bookletter 1911"/>
              </a:rPr>
              <a:t>Today</a:t>
            </a:r>
            <a:r>
              <a:rPr lang="en-GB" sz="1400">
                <a:solidFill>
                  <a:srgbClr val="FFFFFF"/>
                </a:solidFill>
                <a:latin typeface="Goudy Bookletter 1911"/>
                <a:ea typeface="Goudy Bookletter 1911"/>
                <a:cs typeface="Goudy Bookletter 1911"/>
                <a:sym typeface="Goudy Bookletter 1911"/>
              </a:rPr>
              <a:t>: </a:t>
            </a:r>
            <a:endParaRPr sz="14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400">
                <a:solidFill>
                  <a:srgbClr val="FFFFFF"/>
                </a:solidFill>
                <a:latin typeface="Goudy Bookletter 1911"/>
                <a:ea typeface="Goudy Bookletter 1911"/>
                <a:cs typeface="Goudy Bookletter 1911"/>
                <a:sym typeface="Goudy Bookletter 1911"/>
              </a:rPr>
              <a:t>M</a:t>
            </a:r>
            <a:r>
              <a:rPr lang="en-GB" sz="1400">
                <a:solidFill>
                  <a:srgbClr val="FFFFFF"/>
                </a:solidFill>
                <a:latin typeface="Goudy Bookletter 1911"/>
                <a:ea typeface="Goudy Bookletter 1911"/>
                <a:cs typeface="Goudy Bookletter 1911"/>
                <a:sym typeface="Goudy Bookletter 1911"/>
              </a:rPr>
              <a:t>achine learning can run on tiny, low-power chips, and that this combination will solve a massive number of problems we have no solutions for right now.</a:t>
            </a:r>
            <a:endParaRPr sz="14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400">
                <a:solidFill>
                  <a:srgbClr val="FFFFFF"/>
                </a:solidFill>
                <a:latin typeface="Goudy Bookletter 1911"/>
                <a:ea typeface="Goudy Bookletter 1911"/>
                <a:cs typeface="Goudy Bookletter 1911"/>
                <a:sym typeface="Goudy Bookletter 1911"/>
              </a:rPr>
              <a:t>Tiny Computers are already cheap and everywhere.</a:t>
            </a:r>
            <a:endParaRPr sz="1400">
              <a:solidFill>
                <a:srgbClr val="FFFFFF"/>
              </a:solidFill>
              <a:latin typeface="Goudy Bookletter 1911"/>
              <a:ea typeface="Goudy Bookletter 1911"/>
              <a:cs typeface="Goudy Bookletter 1911"/>
              <a:sym typeface="Goudy Bookletter 1911"/>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Building Machine Learning Applications Need out AI Chips</a:t>
            </a:r>
            <a:endParaRPr>
              <a:latin typeface="Goudy Bookletter 1911"/>
              <a:ea typeface="Goudy Bookletter 1911"/>
              <a:cs typeface="Goudy Bookletter 1911"/>
              <a:sym typeface="Goudy Bookletter 1911"/>
            </a:endParaRPr>
          </a:p>
        </p:txBody>
      </p:sp>
      <p:sp>
        <p:nvSpPr>
          <p:cNvPr id="357" name="Google Shape;357;p35"/>
          <p:cNvSpPr txBox="1"/>
          <p:nvPr>
            <p:ph idx="1" type="body"/>
          </p:nvPr>
        </p:nvSpPr>
        <p:spPr>
          <a:xfrm>
            <a:off x="605125" y="1567550"/>
            <a:ext cx="7967400" cy="31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The rise of machine learning (to be more specific deep learning) has changed the hardware needs.</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T</a:t>
            </a:r>
            <a:r>
              <a:rPr lang="en-GB" sz="1800">
                <a:latin typeface="Goudy Bookletter 1911"/>
                <a:ea typeface="Goudy Bookletter 1911"/>
                <a:cs typeface="Goudy Bookletter 1911"/>
                <a:sym typeface="Goudy Bookletter 1911"/>
              </a:rPr>
              <a:t>here are a lot of new applications that are blocked from launching because we don’t have enough computing power.</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Many other existing products would be improved if we could run models that require more computing power than is available.</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Cloud, mobile device, or even embedded systems</a:t>
            </a:r>
            <a:endParaRPr sz="1800">
              <a:latin typeface="Goudy Bookletter 1911"/>
              <a:ea typeface="Goudy Bookletter 1911"/>
              <a:cs typeface="Goudy Bookletter 1911"/>
              <a:sym typeface="Goudy Bookletter 1911"/>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Goudy Bookletter 1911"/>
                <a:ea typeface="Goudy Bookletter 1911"/>
                <a:cs typeface="Goudy Bookletter 1911"/>
                <a:sym typeface="Goudy Bookletter 1911"/>
              </a:rPr>
              <a:t>In this event we talk about the promise of light-weight artificial deep neural networks  for energy-efficient and low-cost IoT applications. We discuss some examples of accelerated and low-memory version of Deep NNs for real-time application, time-series Analysis and demand forecast. </a:t>
            </a:r>
            <a:endParaRPr sz="2400">
              <a:latin typeface="Goudy Bookletter 1911"/>
              <a:ea typeface="Goudy Bookletter 1911"/>
              <a:cs typeface="Goudy Bookletter 1911"/>
              <a:sym typeface="Goudy Bookletter 1911"/>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Speech Recognition Example</a:t>
            </a:r>
            <a:endParaRPr sz="3000">
              <a:latin typeface="Goudy Bookletter 1911"/>
              <a:ea typeface="Goudy Bookletter 1911"/>
              <a:cs typeface="Goudy Bookletter 1911"/>
              <a:sym typeface="Goudy Bookletter 1911"/>
            </a:endParaRPr>
          </a:p>
        </p:txBody>
      </p:sp>
      <p:sp>
        <p:nvSpPr>
          <p:cNvPr id="363" name="Google Shape;363;p36"/>
          <p:cNvSpPr txBox="1"/>
          <p:nvPr>
            <p:ph idx="1" type="body"/>
          </p:nvPr>
        </p:nvSpPr>
        <p:spPr>
          <a:xfrm>
            <a:off x="588300" y="1369125"/>
            <a:ext cx="8135400" cy="32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After heroic efforts, a team at Google was recently able to squeeze server-quality transcription onto local compute on Pixel phones.</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The model itself is comparatively small too, at just 80 MB.</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This network is pushing the limits of what a modern application processor on a mobile device can manage.</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800">
                <a:latin typeface="Goudy Bookletter 1911"/>
                <a:ea typeface="Goudy Bookletter 1911"/>
                <a:cs typeface="Goudy Bookletter 1911"/>
                <a:sym typeface="Goudy Bookletter 1911"/>
              </a:rPr>
              <a:t>That means if we could offer the same level of raw compute in a chip for lower energy and a cheaper price, this sort of general speech recognition could be added to almost any product</a:t>
            </a:r>
            <a:endParaRPr sz="1800">
              <a:latin typeface="Goudy Bookletter 1911"/>
              <a:ea typeface="Goudy Bookletter 1911"/>
              <a:cs typeface="Goudy Bookletter 1911"/>
              <a:sym typeface="Goudy Bookletter 1911"/>
            </a:endParaRPr>
          </a:p>
        </p:txBody>
      </p:sp>
      <p:sp>
        <p:nvSpPr>
          <p:cNvPr id="364" name="Google Shape;364;p36"/>
          <p:cNvSpPr txBox="1"/>
          <p:nvPr/>
        </p:nvSpPr>
        <p:spPr>
          <a:xfrm>
            <a:off x="0" y="4663200"/>
            <a:ext cx="84213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https://ai.googleblog.com/2019/03/an-all-neural-on-device-speech.html</a:t>
            </a:r>
            <a:endParaRPr>
              <a:solidFill>
                <a:schemeClr val="lt1"/>
              </a:solidFill>
            </a:endParaRPr>
          </a:p>
        </p:txBody>
      </p:sp>
      <p:sp>
        <p:nvSpPr>
          <p:cNvPr id="365" name="Google Shape;365;p36"/>
          <p:cNvSpPr txBox="1"/>
          <p:nvPr/>
        </p:nvSpPr>
        <p:spPr>
          <a:xfrm>
            <a:off x="6068100" y="4663200"/>
            <a:ext cx="30759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https://petewarden.com</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Running Additional Neural Networks to Improve the Overall Accuracy</a:t>
            </a:r>
            <a:endParaRPr>
              <a:latin typeface="Goudy Bookletter 1911"/>
              <a:ea typeface="Goudy Bookletter 1911"/>
              <a:cs typeface="Goudy Bookletter 1911"/>
              <a:sym typeface="Goudy Bookletter 1911"/>
            </a:endParaRPr>
          </a:p>
        </p:txBody>
      </p:sp>
      <p:sp>
        <p:nvSpPr>
          <p:cNvPr id="371" name="Google Shape;371;p37"/>
          <p:cNvSpPr txBox="1"/>
          <p:nvPr>
            <p:ph idx="1" type="body"/>
          </p:nvPr>
        </p:nvSpPr>
        <p:spPr>
          <a:xfrm>
            <a:off x="470700" y="1307850"/>
            <a:ext cx="8202600" cy="32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Goudy Bookletter 1911"/>
                <a:ea typeface="Goudy Bookletter 1911"/>
                <a:cs typeface="Goudy Bookletter 1911"/>
                <a:sym typeface="Goudy Bookletter 1911"/>
              </a:rPr>
              <a:t>Cocktail party effect: </a:t>
            </a:r>
            <a:endParaRPr sz="1800">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“Looking to Listen at the Cocktail Party”, in SIGGRAPH 2018.</a:t>
            </a:r>
            <a:endParaRPr sz="1800">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Can get even more context from visual sensors by looking at things like gaze direction, which, again, require more deep learning models to calculate.</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Improvements in latency and energy usage when running networks would translate directly into new or enhanced user experiences.</a:t>
            </a:r>
            <a:endParaRPr sz="18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800">
                <a:latin typeface="Goudy Bookletter 1911"/>
                <a:ea typeface="Goudy Bookletter 1911"/>
                <a:cs typeface="Goudy Bookletter 1911"/>
                <a:sym typeface="Goudy Bookletter 1911"/>
              </a:rPr>
              <a:t>By looking at a time profile of these networks we see almost all the time is going into multiply-adds.</a:t>
            </a:r>
            <a:endParaRPr sz="1800">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Improving  HW improves its ability to run the arithmetic primitives efficiently.</a:t>
            </a:r>
            <a:endParaRPr sz="1800">
              <a:latin typeface="Goudy Bookletter 1911"/>
              <a:ea typeface="Goudy Bookletter 1911"/>
              <a:cs typeface="Goudy Bookletter 1911"/>
              <a:sym typeface="Goudy Bookletter 1911"/>
            </a:endParaRPr>
          </a:p>
        </p:txBody>
      </p:sp>
      <p:sp>
        <p:nvSpPr>
          <p:cNvPr id="372" name="Google Shape;372;p37"/>
          <p:cNvSpPr txBox="1"/>
          <p:nvPr/>
        </p:nvSpPr>
        <p:spPr>
          <a:xfrm>
            <a:off x="0" y="4749900"/>
            <a:ext cx="742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https://ai.googleblog.com/2018/04/looking-to-listen-audio-visual-speech.html</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The Biggest Need Over Next Few Years...</a:t>
            </a:r>
            <a:endParaRPr sz="3000">
              <a:latin typeface="Goudy Bookletter 1911"/>
              <a:ea typeface="Goudy Bookletter 1911"/>
              <a:cs typeface="Goudy Bookletter 1911"/>
              <a:sym typeface="Goudy Bookletter 1911"/>
            </a:endParaRPr>
          </a:p>
        </p:txBody>
      </p:sp>
      <p:sp>
        <p:nvSpPr>
          <p:cNvPr id="378" name="Google Shape;378;p38"/>
          <p:cNvSpPr txBox="1"/>
          <p:nvPr>
            <p:ph idx="1" type="body"/>
          </p:nvPr>
        </p:nvSpPr>
        <p:spPr>
          <a:xfrm>
            <a:off x="1052550" y="15507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20000"/>
              <a:t>?</a:t>
            </a:r>
            <a:endParaRPr sz="20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The Biggest Need Over Next Few Years...</a:t>
            </a:r>
            <a:endParaRPr sz="3000">
              <a:latin typeface="Goudy Bookletter 1911"/>
              <a:ea typeface="Goudy Bookletter 1911"/>
              <a:cs typeface="Goudy Bookletter 1911"/>
              <a:sym typeface="Goudy Bookletter 1911"/>
            </a:endParaRPr>
          </a:p>
        </p:txBody>
      </p:sp>
      <p:sp>
        <p:nvSpPr>
          <p:cNvPr id="384" name="Google Shape;384;p39"/>
          <p:cNvSpPr txBox="1"/>
          <p:nvPr>
            <p:ph idx="1" type="body"/>
          </p:nvPr>
        </p:nvSpPr>
        <p:spPr>
          <a:xfrm>
            <a:off x="255800" y="1218225"/>
            <a:ext cx="85221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Many</a:t>
            </a:r>
            <a:r>
              <a:rPr lang="en-GB" sz="1800">
                <a:latin typeface="Goudy Bookletter 1911"/>
                <a:ea typeface="Goudy Bookletter 1911"/>
                <a:cs typeface="Goudy Bookletter 1911"/>
                <a:sym typeface="Goudy Bookletter 1911"/>
              </a:rPr>
              <a:t> believe biggest need over the next few years is for inference hardware, not training.</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b="1" lang="en-GB" sz="2000">
                <a:latin typeface="Goudy Bookletter 1911"/>
                <a:ea typeface="Goudy Bookletter 1911"/>
                <a:cs typeface="Goudy Bookletter 1911"/>
                <a:sym typeface="Goudy Bookletter 1911"/>
              </a:rPr>
              <a:t>“Training scales with the number of researchers, inference scales with the number of applications times the number of users“.</a:t>
            </a:r>
            <a:endParaRPr b="1" sz="20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800">
                <a:latin typeface="Goudy Bookletter 1911"/>
                <a:ea typeface="Goudy Bookletter 1911"/>
                <a:cs typeface="Goudy Bookletter 1911"/>
                <a:sym typeface="Goudy Bookletter 1911"/>
              </a:rPr>
              <a:t>Popular applications have hundreds of millions of users:</a:t>
            </a:r>
            <a:endParaRPr sz="1800">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Each application can require many models</a:t>
            </a:r>
            <a:endParaRPr sz="1800">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Therefore, scale of inference calculations can easily grow much faster.</a:t>
            </a:r>
            <a:endParaRPr sz="18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800">
                <a:latin typeface="Goudy Bookletter 1911"/>
                <a:ea typeface="Goudy Bookletter 1911"/>
                <a:cs typeface="Goudy Bookletter 1911"/>
                <a:sym typeface="Goudy Bookletter 1911"/>
              </a:rPr>
              <a:t>Even cloud applications have compute budgets driven by economic costs of running servers.</a:t>
            </a:r>
            <a:endParaRPr sz="1800">
              <a:latin typeface="Goudy Bookletter 1911"/>
              <a:ea typeface="Goudy Bookletter 1911"/>
              <a:cs typeface="Goudy Bookletter 1911"/>
              <a:sym typeface="Goudy Bookletter 1911"/>
            </a:endParaRPr>
          </a:p>
          <a:p>
            <a:pPr indent="0" lvl="0" marL="0" rtl="0" algn="l">
              <a:lnSpc>
                <a:spcPct val="100000"/>
              </a:lnSpc>
              <a:spcBef>
                <a:spcPts val="1600"/>
              </a:spcBef>
              <a:spcAft>
                <a:spcPts val="1600"/>
              </a:spcAft>
              <a:buNone/>
            </a:pPr>
            <a:r>
              <a:rPr lang="en-GB" sz="1800">
                <a:latin typeface="Goudy Bookletter 1911"/>
                <a:ea typeface="Goudy Bookletter 1911"/>
                <a:cs typeface="Goudy Bookletter 1911"/>
                <a:sym typeface="Goudy Bookletter 1911"/>
              </a:rPr>
              <a:t>Other devices usually have hard limits on the resources available.</a:t>
            </a:r>
            <a:endParaRPr sz="1800">
              <a:latin typeface="Goudy Bookletter 1911"/>
              <a:ea typeface="Goudy Bookletter 1911"/>
              <a:cs typeface="Goudy Bookletter 1911"/>
              <a:sym typeface="Goudy Bookletter 1911"/>
            </a:endParaRPr>
          </a:p>
        </p:txBody>
      </p:sp>
      <p:sp>
        <p:nvSpPr>
          <p:cNvPr id="385" name="Google Shape;385;p39"/>
          <p:cNvSpPr txBox="1"/>
          <p:nvPr/>
        </p:nvSpPr>
        <p:spPr>
          <a:xfrm>
            <a:off x="0" y="4795850"/>
            <a:ext cx="91440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Times New Roman"/>
                <a:ea typeface="Times New Roman"/>
                <a:cs typeface="Times New Roman"/>
                <a:sym typeface="Times New Roman"/>
              </a:rPr>
              <a:t>https://petewarden.com/2019/04/14/what-machine-learning-needs-from-hardware/</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Hardware </a:t>
            </a:r>
            <a:r>
              <a:rPr lang="en-GB" sz="3000">
                <a:latin typeface="Goudy Bookletter 1911"/>
                <a:ea typeface="Goudy Bookletter 1911"/>
                <a:cs typeface="Goudy Bookletter 1911"/>
                <a:sym typeface="Goudy Bookletter 1911"/>
              </a:rPr>
              <a:t>Acceleration</a:t>
            </a:r>
            <a:endParaRPr sz="3000">
              <a:latin typeface="Goudy Bookletter 1911"/>
              <a:ea typeface="Goudy Bookletter 1911"/>
              <a:cs typeface="Goudy Bookletter 1911"/>
              <a:sym typeface="Goudy Bookletter 1911"/>
            </a:endParaRPr>
          </a:p>
        </p:txBody>
      </p:sp>
      <p:sp>
        <p:nvSpPr>
          <p:cNvPr id="391" name="Google Shape;391;p40"/>
          <p:cNvSpPr txBox="1"/>
          <p:nvPr>
            <p:ph idx="1" type="body"/>
          </p:nvPr>
        </p:nvSpPr>
        <p:spPr>
          <a:xfrm>
            <a:off x="310950" y="1307850"/>
            <a:ext cx="85221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Some existing ML workloads, almost all of the time goes into just a few operations, and so design an accelerator that speeds up those critical-path ops.</a:t>
            </a:r>
            <a:endParaRPr sz="18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800">
                <a:latin typeface="Goudy Bookletter 1911"/>
                <a:ea typeface="Goudy Bookletter 1911"/>
                <a:cs typeface="Goudy Bookletter 1911"/>
                <a:sym typeface="Goudy Bookletter 1911"/>
              </a:rPr>
              <a:t>Sometimes when an accelerator like that is integrated into a full system it often fails to </a:t>
            </a:r>
            <a:r>
              <a:rPr lang="en-GB" sz="1800">
                <a:latin typeface="Goudy Bookletter 1911"/>
                <a:ea typeface="Goudy Bookletter 1911"/>
                <a:cs typeface="Goudy Bookletter 1911"/>
                <a:sym typeface="Goudy Bookletter 1911"/>
              </a:rPr>
              <a:t>fulfill</a:t>
            </a:r>
            <a:r>
              <a:rPr lang="en-GB" sz="1800">
                <a:latin typeface="Goudy Bookletter 1911"/>
                <a:ea typeface="Goudy Bookletter 1911"/>
                <a:cs typeface="Goudy Bookletter 1911"/>
                <a:sym typeface="Goudy Bookletter 1911"/>
              </a:rPr>
              <a:t> its potential.</a:t>
            </a:r>
            <a:endParaRPr sz="1800">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Even though most of compute for almost all models does go into a handful of common operations, there are hundreds of others that often appear.</a:t>
            </a:r>
            <a:endParaRPr sz="18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800">
                <a:latin typeface="Goudy Bookletter 1911"/>
                <a:ea typeface="Goudy Bookletter 1911"/>
                <a:cs typeface="Goudy Bookletter 1911"/>
                <a:sym typeface="Goudy Bookletter 1911"/>
              </a:rPr>
              <a:t>For Example: If accelerator is across a system bus from the main CPU this can involve a lot of latency as the two processors have to communicate and synchronize with each other.</a:t>
            </a:r>
            <a:endParaRPr sz="1800">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Latency can cancel out any speed advantages from using accelerator in the first place.</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800">
              <a:latin typeface="Goudy Bookletter 1911"/>
              <a:ea typeface="Goudy Bookletter 1911"/>
              <a:cs typeface="Goudy Bookletter 1911"/>
              <a:sym typeface="Goudy Bookletter 1911"/>
            </a:endParaRPr>
          </a:p>
        </p:txBody>
      </p:sp>
      <p:sp>
        <p:nvSpPr>
          <p:cNvPr id="392" name="Google Shape;392;p40"/>
          <p:cNvSpPr txBox="1"/>
          <p:nvPr/>
        </p:nvSpPr>
        <p:spPr>
          <a:xfrm>
            <a:off x="41350" y="4881500"/>
            <a:ext cx="9059700" cy="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Times New Roman"/>
                <a:ea typeface="Times New Roman"/>
                <a:cs typeface="Times New Roman"/>
                <a:sym typeface="Times New Roman"/>
              </a:rPr>
              <a:t>https://github.com/tensorflow/tensorflow/blob/master/tensorflow/lite/kernels/detection_postprocess.cc#L365</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Hardware Acceleration</a:t>
            </a:r>
            <a:endParaRPr sz="3000">
              <a:latin typeface="Goudy Bookletter 1911"/>
              <a:ea typeface="Goudy Bookletter 1911"/>
              <a:cs typeface="Goudy Bookletter 1911"/>
              <a:sym typeface="Goudy Bookletter 1911"/>
            </a:endParaRPr>
          </a:p>
        </p:txBody>
      </p:sp>
      <p:sp>
        <p:nvSpPr>
          <p:cNvPr id="398" name="Google Shape;398;p41"/>
          <p:cNvSpPr txBox="1"/>
          <p:nvPr>
            <p:ph idx="1" type="body"/>
          </p:nvPr>
        </p:nvSpPr>
        <p:spPr>
          <a:xfrm>
            <a:off x="310950" y="1307850"/>
            <a:ext cx="85221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Alternatively, may direct users towards using ‘blessed’ models that will run entirely on accelerator, avoiding any of tricky custom operations.</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Majority of the product teams are struggling to train their models to accuracy they require for their application.</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It makes R&amp;DS to switch to a new model and figure out how to achieve similar results within tighter constraints.</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800">
              <a:latin typeface="Goudy Bookletter 1911"/>
              <a:ea typeface="Goudy Bookletter 1911"/>
              <a:cs typeface="Goudy Bookletter 1911"/>
              <a:sym typeface="Goudy Bookletter 1911"/>
            </a:endParaRPr>
          </a:p>
        </p:txBody>
      </p:sp>
      <p:sp>
        <p:nvSpPr>
          <p:cNvPr id="399" name="Google Shape;399;p41"/>
          <p:cNvSpPr txBox="1"/>
          <p:nvPr/>
        </p:nvSpPr>
        <p:spPr>
          <a:xfrm>
            <a:off x="0" y="4795850"/>
            <a:ext cx="91440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Times New Roman"/>
                <a:ea typeface="Times New Roman"/>
                <a:cs typeface="Times New Roman"/>
                <a:sym typeface="Times New Roman"/>
              </a:rPr>
              <a:t>https://petewarden.com/2019/04/14/what-machine-learning-needs-from-hardware/</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TensorFlow Lite for Microcontrollers</a:t>
            </a:r>
            <a:endParaRPr sz="3000">
              <a:latin typeface="Goudy Bookletter 1911"/>
              <a:ea typeface="Goudy Bookletter 1911"/>
              <a:cs typeface="Goudy Bookletter 1911"/>
              <a:sym typeface="Goudy Bookletter 1911"/>
            </a:endParaRPr>
          </a:p>
        </p:txBody>
      </p:sp>
      <p:sp>
        <p:nvSpPr>
          <p:cNvPr id="405" name="Google Shape;405;p42"/>
          <p:cNvSpPr txBox="1"/>
          <p:nvPr>
            <p:ph idx="1" type="body"/>
          </p:nvPr>
        </p:nvSpPr>
        <p:spPr>
          <a:xfrm>
            <a:off x="310950" y="1307850"/>
            <a:ext cx="8522100" cy="32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Dependency-free reference implementations in TensorFlow Lite</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An experimental port of TensorFlow Lite aimed at micro controllers and other devices with only kilobytes of memory.</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Initially aimed at MCUs and embedded systems.</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Can be </a:t>
            </a:r>
            <a:r>
              <a:rPr lang="en-GB" sz="1800">
                <a:latin typeface="Goudy Bookletter 1911"/>
                <a:ea typeface="Goudy Bookletter 1911"/>
                <a:cs typeface="Goudy Bookletter 1911"/>
                <a:sym typeface="Goudy Bookletter 1911"/>
              </a:rPr>
              <a:t>useful</a:t>
            </a:r>
            <a:r>
              <a:rPr lang="en-GB" sz="1800">
                <a:latin typeface="Goudy Bookletter 1911"/>
                <a:ea typeface="Goudy Bookletter 1911"/>
                <a:cs typeface="Goudy Bookletter 1911"/>
                <a:sym typeface="Goudy Bookletter 1911"/>
              </a:rPr>
              <a:t> for porting ops to devices like accelerators.</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Custom operations almost always involve much less compute than core accelerated ops.</a:t>
            </a:r>
            <a:endParaRPr sz="1800">
              <a:latin typeface="Goudy Bookletter 1911"/>
              <a:ea typeface="Goudy Bookletter 1911"/>
              <a:cs typeface="Goudy Bookletter 1911"/>
              <a:sym typeface="Goudy Bookletter 1911"/>
            </a:endParaRPr>
          </a:p>
          <a:p>
            <a:pPr indent="-342900" lvl="0" marL="457200" marR="190500" rtl="0" algn="l">
              <a:lnSpc>
                <a:spcPct val="150000"/>
              </a:lnSpc>
              <a:spcBef>
                <a:spcPts val="0"/>
              </a:spcBef>
              <a:spcAft>
                <a:spcPts val="0"/>
              </a:spcAft>
              <a:buSzPts val="1800"/>
              <a:buFont typeface="Goudy Bookletter 1911"/>
              <a:buChar char="●"/>
            </a:pPr>
            <a:r>
              <a:rPr lang="en-GB" sz="1000">
                <a:solidFill>
                  <a:srgbClr val="666666"/>
                </a:solidFill>
                <a:highlight>
                  <a:srgbClr val="EEEEEE"/>
                </a:highlight>
                <a:latin typeface="Courier New"/>
                <a:ea typeface="Courier New"/>
                <a:cs typeface="Courier New"/>
                <a:sym typeface="Courier New"/>
              </a:rPr>
              <a:t>grep -Ir 'REGISTER_OP("' tensorflow/core | grep -vE '(test)|(contrib)' | wc -l</a:t>
            </a:r>
            <a:endParaRPr sz="1000">
              <a:solidFill>
                <a:srgbClr val="666666"/>
              </a:solidFill>
              <a:highlight>
                <a:srgbClr val="EEEEEE"/>
              </a:highlight>
              <a:latin typeface="Courier New"/>
              <a:ea typeface="Courier New"/>
              <a:cs typeface="Courier New"/>
              <a:sym typeface="Courier New"/>
            </a:endParaRPr>
          </a:p>
          <a:p>
            <a:pPr indent="-342900" lvl="0" marL="457200" rtl="0" algn="l">
              <a:spcBef>
                <a:spcPts val="0"/>
              </a:spcBef>
              <a:spcAft>
                <a:spcPts val="1600"/>
              </a:spcAft>
              <a:buSzPts val="1800"/>
              <a:buFont typeface="Goudy Bookletter 1911"/>
              <a:buChar char="●"/>
            </a:pPr>
            <a:r>
              <a:rPr lang="en-GB" sz="1800">
                <a:latin typeface="Goudy Bookletter 1911"/>
                <a:ea typeface="Goudy Bookletter 1911"/>
                <a:cs typeface="Goudy Bookletter 1911"/>
                <a:sym typeface="Goudy Bookletter 1911"/>
              </a:rPr>
              <a:t>A rough estimate of 1,202 operations in TensorFlow</a:t>
            </a:r>
            <a:endParaRPr sz="1800">
              <a:latin typeface="Goudy Bookletter 1911"/>
              <a:ea typeface="Goudy Bookletter 1911"/>
              <a:cs typeface="Goudy Bookletter 1911"/>
              <a:sym typeface="Goudy Bookletter 1911"/>
            </a:endParaRPr>
          </a:p>
        </p:txBody>
      </p:sp>
      <p:sp>
        <p:nvSpPr>
          <p:cNvPr id="406" name="Google Shape;406;p42"/>
          <p:cNvSpPr txBox="1"/>
          <p:nvPr/>
        </p:nvSpPr>
        <p:spPr>
          <a:xfrm>
            <a:off x="0" y="4795850"/>
            <a:ext cx="91440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Times New Roman"/>
                <a:ea typeface="Times New Roman"/>
                <a:cs typeface="Times New Roman"/>
                <a:sym typeface="Times New Roman"/>
              </a:rPr>
              <a:t>https://github.com/tensorflow/tensorflow/tree/master/tensorflow/lite/experimental/micro</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Low Precision Hardware Computing</a:t>
            </a:r>
            <a:endParaRPr sz="3000">
              <a:latin typeface="Goudy Bookletter 1911"/>
              <a:ea typeface="Goudy Bookletter 1911"/>
              <a:cs typeface="Goudy Bookletter 1911"/>
              <a:sym typeface="Goudy Bookletter 1911"/>
            </a:endParaRPr>
          </a:p>
        </p:txBody>
      </p:sp>
      <p:sp>
        <p:nvSpPr>
          <p:cNvPr id="412" name="Google Shape;412;p43"/>
          <p:cNvSpPr txBox="1"/>
          <p:nvPr>
            <p:ph idx="1" type="body"/>
          </p:nvPr>
        </p:nvSpPr>
        <p:spPr>
          <a:xfrm>
            <a:off x="487450" y="1567550"/>
            <a:ext cx="8017800" cy="30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It is </a:t>
            </a:r>
            <a:r>
              <a:rPr lang="en-GB" sz="1800">
                <a:latin typeface="Goudy Bookletter 1911"/>
                <a:ea typeface="Goudy Bookletter 1911"/>
                <a:cs typeface="Goudy Bookletter 1911"/>
                <a:sym typeface="Goudy Bookletter 1911"/>
              </a:rPr>
              <a:t>widely accepted that eight bits are enough for running inference on convolutional neural networks.</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The picture is a bit more complicated for training, and for recurrent networks:</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Because both processes require addition of many small increments to stored values to achieve their results.</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But at very least full thirty-two bit floating point values are overkill in every case.</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800">
                <a:latin typeface="Goudy Bookletter 1911"/>
                <a:ea typeface="Goudy Bookletter 1911"/>
                <a:cs typeface="Goudy Bookletter 1911"/>
                <a:sym typeface="Goudy Bookletter 1911"/>
              </a:rPr>
              <a:t>Hardware inference for eight-bit precision covers a large number of practical use cases.</a:t>
            </a:r>
            <a:endParaRPr sz="1800">
              <a:latin typeface="Goudy Bookletter 1911"/>
              <a:ea typeface="Goudy Bookletter 1911"/>
              <a:cs typeface="Goudy Bookletter 1911"/>
              <a:sym typeface="Goudy Bookletter 1911"/>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Lower Precision Hardware Computing</a:t>
            </a:r>
            <a:endParaRPr/>
          </a:p>
        </p:txBody>
      </p:sp>
      <p:sp>
        <p:nvSpPr>
          <p:cNvPr id="418" name="Google Shape;418;p44"/>
          <p:cNvSpPr txBox="1"/>
          <p:nvPr>
            <p:ph idx="1" type="body"/>
          </p:nvPr>
        </p:nvSpPr>
        <p:spPr>
          <a:xfrm>
            <a:off x="195650" y="1398400"/>
            <a:ext cx="8816400" cy="28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700">
                <a:latin typeface="Goudy Bookletter 1911"/>
                <a:ea typeface="Goudy Bookletter 1911"/>
                <a:cs typeface="Goudy Bookletter 1911"/>
                <a:sym typeface="Goudy Bookletter 1911"/>
              </a:rPr>
              <a:t>A lot of evidence that it’s possible to go lower than eight bits.</a:t>
            </a:r>
            <a:endParaRPr sz="1700">
              <a:latin typeface="Goudy Bookletter 1911"/>
              <a:ea typeface="Goudy Bookletter 1911"/>
              <a:cs typeface="Goudy Bookletter 1911"/>
              <a:sym typeface="Goudy Bookletter 1911"/>
            </a:endParaRPr>
          </a:p>
          <a:p>
            <a:pPr indent="-323850" lvl="0" marL="914400" rtl="0" algn="l">
              <a:lnSpc>
                <a:spcPct val="100000"/>
              </a:lnSpc>
              <a:spcBef>
                <a:spcPts val="160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To build efficient models from the ground up.</a:t>
            </a:r>
            <a:endParaRPr sz="1500">
              <a:latin typeface="Goudy Bookletter 1911"/>
              <a:ea typeface="Goudy Bookletter 1911"/>
              <a:cs typeface="Goudy Bookletter 1911"/>
              <a:sym typeface="Goudy Bookletter 1911"/>
            </a:endParaRPr>
          </a:p>
          <a:p>
            <a:pPr indent="-323850" lvl="0" marL="914400" rtl="0" algn="l">
              <a:lnSpc>
                <a:spcPct val="100000"/>
              </a:lnSpc>
              <a:spcBef>
                <a:spcPts val="0"/>
              </a:spcBef>
              <a:spcAft>
                <a:spcPts val="0"/>
              </a:spcAft>
              <a:buSzPts val="1500"/>
              <a:buFont typeface="Goudy Bookletter 1911"/>
              <a:buChar char="●"/>
            </a:pPr>
            <a:r>
              <a:rPr lang="en-GB" sz="1500">
                <a:latin typeface="Goudy Bookletter 1911"/>
                <a:ea typeface="Goudy Bookletter 1911"/>
                <a:cs typeface="Goudy Bookletter 1911"/>
                <a:sym typeface="Goudy Bookletter 1911"/>
              </a:rPr>
              <a:t>Reduce the model size by applying quantization, pruning and compression techniques.</a:t>
            </a:r>
            <a:endParaRPr sz="1500">
              <a:latin typeface="Goudy Bookletter 1911"/>
              <a:ea typeface="Goudy Bookletter 1911"/>
              <a:cs typeface="Goudy Bookletter 1911"/>
              <a:sym typeface="Goudy Bookletter 1911"/>
            </a:endParaRPr>
          </a:p>
          <a:p>
            <a:pPr indent="0" lvl="0" marL="0" rtl="0" algn="l">
              <a:lnSpc>
                <a:spcPct val="100000"/>
              </a:lnSpc>
              <a:spcBef>
                <a:spcPts val="1600"/>
              </a:spcBef>
              <a:spcAft>
                <a:spcPts val="1600"/>
              </a:spcAft>
              <a:buNone/>
            </a:pPr>
            <a:r>
              <a:rPr lang="en-GB" sz="1600">
                <a:latin typeface="Goudy Bookletter 1911"/>
                <a:ea typeface="Goudy Bookletter 1911"/>
                <a:cs typeface="Goudy Bookletter 1911"/>
                <a:sym typeface="Goudy Bookletter 1911"/>
              </a:rPr>
              <a:t>Faster inference has been achieved by having efficient kernels for computation in reduced precision.</a:t>
            </a:r>
            <a:endParaRPr sz="1800">
              <a:latin typeface="Goudy Bookletter 1911"/>
              <a:ea typeface="Goudy Bookletter 1911"/>
              <a:cs typeface="Goudy Bookletter 1911"/>
              <a:sym typeface="Goudy Bookletter 1911"/>
            </a:endParaRPr>
          </a:p>
        </p:txBody>
      </p:sp>
      <p:sp>
        <p:nvSpPr>
          <p:cNvPr id="419" name="Google Shape;419;p44"/>
          <p:cNvSpPr txBox="1"/>
          <p:nvPr/>
        </p:nvSpPr>
        <p:spPr>
          <a:xfrm>
            <a:off x="100850" y="4885400"/>
            <a:ext cx="8959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rPr>
              <a:t>Krishnamoorthi, R., 2018. Quantizing deep convolutional networks for efficient inference: A whitepaper. arXiv preprint arXiv:1806.08342.</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5"/>
          <p:cNvSpPr txBox="1"/>
          <p:nvPr>
            <p:ph type="title"/>
          </p:nvPr>
        </p:nvSpPr>
        <p:spPr>
          <a:xfrm>
            <a:off x="1297500" y="393750"/>
            <a:ext cx="7265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latin typeface="Goudy Bookletter 1911"/>
                <a:ea typeface="Goudy Bookletter 1911"/>
                <a:cs typeface="Goudy Bookletter 1911"/>
                <a:sym typeface="Goudy Bookletter 1911"/>
              </a:rPr>
              <a:t>GEMMLOWP</a:t>
            </a:r>
            <a:endParaRPr sz="3000"/>
          </a:p>
        </p:txBody>
      </p:sp>
      <p:sp>
        <p:nvSpPr>
          <p:cNvPr id="425" name="Google Shape;425;p45"/>
          <p:cNvSpPr txBox="1"/>
          <p:nvPr>
            <p:ph idx="1" type="body"/>
          </p:nvPr>
        </p:nvSpPr>
        <p:spPr>
          <a:xfrm>
            <a:off x="163800" y="1038950"/>
            <a:ext cx="8816400" cy="28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GEMMLOWP: </a:t>
            </a:r>
            <a:endParaRPr sz="1400">
              <a:latin typeface="Goudy Bookletter 1911"/>
              <a:ea typeface="Goudy Bookletter 1911"/>
              <a:cs typeface="Goudy Bookletter 1911"/>
              <a:sym typeface="Goudy Bookletter 1911"/>
            </a:endParaRPr>
          </a:p>
          <a:p>
            <a:pPr indent="-317500" lvl="0" marL="457200" rtl="0" algn="l">
              <a:lnSpc>
                <a:spcPct val="100000"/>
              </a:lnSpc>
              <a:spcBef>
                <a:spcPts val="160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A</a:t>
            </a:r>
            <a:r>
              <a:rPr lang="en-GB" sz="1400">
                <a:latin typeface="Goudy Bookletter 1911"/>
                <a:ea typeface="Goudy Bookletter 1911"/>
                <a:cs typeface="Goudy Bookletter 1911"/>
                <a:sym typeface="Goudy Bookletter 1911"/>
              </a:rPr>
              <a:t> small self-contained low-precision GEMM library</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High speed and minimized power usage.</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Most GEMMs are optimized primarily for large dense matrix sizes (&gt;= 1000)</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ARM with NEON (both 32bit and 64bit). </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Intel x86 with SSE 4.1 (both 32bit and 64bit).</a:t>
            </a:r>
            <a:endParaRPr sz="1400">
              <a:latin typeface="Goudy Bookletter 1911"/>
              <a:ea typeface="Goudy Bookletter 1911"/>
              <a:cs typeface="Goudy Bookletter 1911"/>
              <a:sym typeface="Goudy Bookletter 1911"/>
            </a:endParaRPr>
          </a:p>
          <a:p>
            <a:pPr indent="0" lvl="0" marL="0" marR="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"Low-precision" means that input and output matrix entries are integers on at most 8 bits.</a:t>
            </a:r>
            <a:endParaRPr sz="1400">
              <a:latin typeface="Goudy Bookletter 1911"/>
              <a:ea typeface="Goudy Bookletter 1911"/>
              <a:cs typeface="Goudy Bookletter 1911"/>
              <a:sym typeface="Goudy Bookletter 1911"/>
            </a:endParaRPr>
          </a:p>
          <a:p>
            <a:pPr indent="0" lvl="0" marL="0" marR="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To avoid overflow, internally accumulate results on more than 8 bits, and at end we keep only some significant 8 bits.</a:t>
            </a:r>
            <a:endParaRPr sz="1400">
              <a:latin typeface="Goudy Bookletter 1911"/>
              <a:ea typeface="Goudy Bookletter 1911"/>
              <a:cs typeface="Goudy Bookletter 1911"/>
              <a:sym typeface="Goudy Bookletter 1911"/>
            </a:endParaRPr>
          </a:p>
          <a:p>
            <a:pPr indent="0" lvl="0" marL="0" marR="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Received contributions from Intel and ARM, ensuring that it is efficient on various mobile CPUs.</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1600"/>
              </a:spcAft>
              <a:buNone/>
            </a:pPr>
            <a:r>
              <a:rPr lang="en-GB" sz="1400">
                <a:latin typeface="Goudy Bookletter 1911"/>
                <a:ea typeface="Goudy Bookletter 1911"/>
                <a:cs typeface="Goudy Bookletter 1911"/>
                <a:sym typeface="Goudy Bookletter 1911"/>
              </a:rPr>
              <a:t>https://github.com/google/gemmlowp</a:t>
            </a:r>
            <a:endParaRPr sz="1400">
              <a:latin typeface="Goudy Bookletter 1911"/>
              <a:ea typeface="Goudy Bookletter 1911"/>
              <a:cs typeface="Goudy Bookletter 1911"/>
              <a:sym typeface="Goudy Bookletter 1911"/>
            </a:endParaRPr>
          </a:p>
        </p:txBody>
      </p:sp>
      <p:sp>
        <p:nvSpPr>
          <p:cNvPr id="426" name="Google Shape;426;p45"/>
          <p:cNvSpPr txBox="1"/>
          <p:nvPr/>
        </p:nvSpPr>
        <p:spPr>
          <a:xfrm>
            <a:off x="100850" y="4885400"/>
            <a:ext cx="8959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rPr>
              <a:t>Krishnamoorthi, R., 2018. Quantizing deep convolutional networks for efficient inference: A whitepaper. arXiv preprint arXiv:1806.08342.</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540700" y="610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41" name="Google Shape;241;p19"/>
          <p:cNvSpPr txBox="1"/>
          <p:nvPr/>
        </p:nvSpPr>
        <p:spPr>
          <a:xfrm>
            <a:off x="704951" y="10059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Introduction</a:t>
            </a:r>
            <a:endParaRPr sz="1800">
              <a:solidFill>
                <a:srgbClr val="CACACA"/>
              </a:solidFill>
              <a:latin typeface="Goudy Bookletter 1911"/>
              <a:ea typeface="Goudy Bookletter 1911"/>
              <a:cs typeface="Goudy Bookletter 1911"/>
              <a:sym typeface="Goudy Bookletter 1911"/>
            </a:endParaRPr>
          </a:p>
        </p:txBody>
      </p:sp>
      <p:sp>
        <p:nvSpPr>
          <p:cNvPr id="242" name="Google Shape;242;p19"/>
          <p:cNvSpPr txBox="1"/>
          <p:nvPr/>
        </p:nvSpPr>
        <p:spPr>
          <a:xfrm>
            <a:off x="704951" y="133142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Hardware</a:t>
            </a:r>
            <a:endParaRPr sz="1800">
              <a:solidFill>
                <a:srgbClr val="CACACA"/>
              </a:solidFill>
              <a:latin typeface="Goudy Bookletter 1911"/>
              <a:ea typeface="Goudy Bookletter 1911"/>
              <a:cs typeface="Goudy Bookletter 1911"/>
              <a:sym typeface="Goudy Bookletter 1911"/>
            </a:endParaRPr>
          </a:p>
        </p:txBody>
      </p:sp>
      <p:sp>
        <p:nvSpPr>
          <p:cNvPr id="243" name="Google Shape;243;p19"/>
          <p:cNvSpPr txBox="1"/>
          <p:nvPr/>
        </p:nvSpPr>
        <p:spPr>
          <a:xfrm>
            <a:off x="704951" y="165692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IIoT and Applications</a:t>
            </a:r>
            <a:endParaRPr sz="1800">
              <a:solidFill>
                <a:srgbClr val="CACACA"/>
              </a:solidFill>
              <a:latin typeface="Goudy Bookletter 1911"/>
              <a:ea typeface="Goudy Bookletter 1911"/>
              <a:cs typeface="Goudy Bookletter 1911"/>
              <a:sym typeface="Goudy Bookletter 1911"/>
            </a:endParaRPr>
          </a:p>
        </p:txBody>
      </p:sp>
      <p:sp>
        <p:nvSpPr>
          <p:cNvPr id="244" name="Google Shape;244;p19"/>
          <p:cNvSpPr txBox="1"/>
          <p:nvPr/>
        </p:nvSpPr>
        <p:spPr>
          <a:xfrm>
            <a:off x="704951" y="19824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Microcontrollers</a:t>
            </a:r>
            <a:endParaRPr sz="1800">
              <a:solidFill>
                <a:srgbClr val="CACACA"/>
              </a:solidFill>
              <a:latin typeface="Goudy Bookletter 1911"/>
              <a:ea typeface="Goudy Bookletter 1911"/>
              <a:cs typeface="Goudy Bookletter 1911"/>
              <a:sym typeface="Goudy Bookletter 1911"/>
            </a:endParaRPr>
          </a:p>
        </p:txBody>
      </p:sp>
      <p:sp>
        <p:nvSpPr>
          <p:cNvPr id="245" name="Google Shape;245;p19"/>
          <p:cNvSpPr txBox="1"/>
          <p:nvPr/>
        </p:nvSpPr>
        <p:spPr>
          <a:xfrm>
            <a:off x="704951" y="23079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Future of AI + HW</a:t>
            </a:r>
            <a:endParaRPr sz="1800">
              <a:solidFill>
                <a:srgbClr val="CACACA"/>
              </a:solidFill>
              <a:latin typeface="Goudy Bookletter 1911"/>
              <a:ea typeface="Goudy Bookletter 1911"/>
              <a:cs typeface="Goudy Bookletter 1911"/>
              <a:sym typeface="Goudy Bookletter 1911"/>
            </a:endParaRPr>
          </a:p>
        </p:txBody>
      </p:sp>
      <p:sp>
        <p:nvSpPr>
          <p:cNvPr id="246" name="Google Shape;246;p19"/>
          <p:cNvSpPr txBox="1"/>
          <p:nvPr/>
        </p:nvSpPr>
        <p:spPr>
          <a:xfrm>
            <a:off x="704948" y="26334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Accelerated AI + HW</a:t>
            </a:r>
            <a:endParaRPr sz="1800">
              <a:solidFill>
                <a:srgbClr val="CACACA"/>
              </a:solidFill>
              <a:latin typeface="Goudy Bookletter 1911"/>
              <a:ea typeface="Goudy Bookletter 1911"/>
              <a:cs typeface="Goudy Bookletter 1911"/>
              <a:sym typeface="Goudy Bookletter 1911"/>
            </a:endParaRPr>
          </a:p>
        </p:txBody>
      </p:sp>
      <p:sp>
        <p:nvSpPr>
          <p:cNvPr id="247" name="Google Shape;247;p19"/>
          <p:cNvSpPr txBox="1"/>
          <p:nvPr/>
        </p:nvSpPr>
        <p:spPr>
          <a:xfrm>
            <a:off x="704950" y="2958925"/>
            <a:ext cx="4097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Lightweight Deep Neural Networks</a:t>
            </a:r>
            <a:endParaRPr sz="1800">
              <a:solidFill>
                <a:srgbClr val="CACACA"/>
              </a:solidFill>
              <a:latin typeface="Goudy Bookletter 1911"/>
              <a:ea typeface="Goudy Bookletter 1911"/>
              <a:cs typeface="Goudy Bookletter 1911"/>
              <a:sym typeface="Goudy Bookletter 1911"/>
            </a:endParaRPr>
          </a:p>
        </p:txBody>
      </p:sp>
      <p:sp>
        <p:nvSpPr>
          <p:cNvPr id="248" name="Google Shape;248;p19"/>
          <p:cNvSpPr txBox="1"/>
          <p:nvPr/>
        </p:nvSpPr>
        <p:spPr>
          <a:xfrm>
            <a:off x="704950" y="3251975"/>
            <a:ext cx="4097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uTensor</a:t>
            </a:r>
            <a:endParaRPr sz="1800">
              <a:solidFill>
                <a:srgbClr val="CACACA"/>
              </a:solidFill>
              <a:latin typeface="Goudy Bookletter 1911"/>
              <a:ea typeface="Goudy Bookletter 1911"/>
              <a:cs typeface="Goudy Bookletter 1911"/>
              <a:sym typeface="Goudy Bookletter 1911"/>
            </a:endParaRPr>
          </a:p>
        </p:txBody>
      </p:sp>
      <p:sp>
        <p:nvSpPr>
          <p:cNvPr id="249" name="Google Shape;249;p19"/>
          <p:cNvSpPr txBox="1"/>
          <p:nvPr/>
        </p:nvSpPr>
        <p:spPr>
          <a:xfrm>
            <a:off x="704950" y="3609925"/>
            <a:ext cx="4097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Goudy Bookletter 1911"/>
                <a:ea typeface="Goudy Bookletter 1911"/>
                <a:cs typeface="Goudy Bookletter 1911"/>
                <a:sym typeface="Goudy Bookletter 1911"/>
              </a:rPr>
              <a:t>Use Cases</a:t>
            </a:r>
            <a:endParaRPr sz="1800">
              <a:solidFill>
                <a:srgbClr val="CACACA"/>
              </a:solidFill>
              <a:latin typeface="Goudy Bookletter 1911"/>
              <a:ea typeface="Goudy Bookletter 1911"/>
              <a:cs typeface="Goudy Bookletter 1911"/>
              <a:sym typeface="Goudy Bookletter 1911"/>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Lower Precision Hardware Computing</a:t>
            </a:r>
            <a:endParaRPr/>
          </a:p>
        </p:txBody>
      </p:sp>
      <p:sp>
        <p:nvSpPr>
          <p:cNvPr id="432" name="Google Shape;432;p46"/>
          <p:cNvSpPr txBox="1"/>
          <p:nvPr/>
        </p:nvSpPr>
        <p:spPr>
          <a:xfrm>
            <a:off x="92400" y="4796625"/>
            <a:ext cx="8959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Goudy Bookletter 1911"/>
                <a:ea typeface="Goudy Bookletter 1911"/>
                <a:cs typeface="Goudy Bookletter 1911"/>
                <a:sym typeface="Goudy Bookletter 1911"/>
              </a:rPr>
              <a:t>https://github.com/google/gemmlowp</a:t>
            </a:r>
            <a:endParaRPr>
              <a:solidFill>
                <a:schemeClr val="lt1"/>
              </a:solidFill>
            </a:endParaRPr>
          </a:p>
        </p:txBody>
      </p:sp>
      <p:sp>
        <p:nvSpPr>
          <p:cNvPr id="433" name="Google Shape;433;p46"/>
          <p:cNvSpPr txBox="1"/>
          <p:nvPr/>
        </p:nvSpPr>
        <p:spPr>
          <a:xfrm>
            <a:off x="3494975" y="4796625"/>
            <a:ext cx="89592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latin typeface="Goudy Bookletter 1911"/>
                <a:ea typeface="Goudy Bookletter 1911"/>
                <a:cs typeface="Goudy Bookletter 1911"/>
                <a:sym typeface="Goudy Bookletter 1911"/>
              </a:rPr>
              <a:t>https://intel.github.io/mkl-dnn/index.html</a:t>
            </a:r>
            <a:endParaRPr>
              <a:solidFill>
                <a:schemeClr val="lt1"/>
              </a:solidFill>
            </a:endParaRPr>
          </a:p>
        </p:txBody>
      </p:sp>
      <p:sp>
        <p:nvSpPr>
          <p:cNvPr id="434" name="Google Shape;434;p46"/>
          <p:cNvSpPr txBox="1"/>
          <p:nvPr>
            <p:ph idx="1" type="body"/>
          </p:nvPr>
        </p:nvSpPr>
        <p:spPr>
          <a:xfrm>
            <a:off x="208275" y="1307850"/>
            <a:ext cx="8816400" cy="2859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Goudy Bookletter 1911"/>
              <a:buChar char="●"/>
            </a:pPr>
            <a:r>
              <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MKL-DNN: Intel(R) Math Kernel Library for Deep Neural Networks.</a:t>
            </a:r>
            <a:endParaRPr sz="1400">
              <a:latin typeface="Goudy Bookletter 1911"/>
              <a:ea typeface="Goudy Bookletter 1911"/>
              <a:cs typeface="Goudy Bookletter 1911"/>
              <a:sym typeface="Goudy Bookletter 1911"/>
            </a:endParaRPr>
          </a:p>
          <a:p>
            <a:pPr indent="-317500" lvl="0" marL="457200" rtl="0" algn="l">
              <a:lnSpc>
                <a:spcPct val="100000"/>
              </a:lnSpc>
              <a:spcBef>
                <a:spcPts val="160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Intended for acceleration of DL frameworks on Intel architecture and Processor Graphics Architecture.</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Highly optimized implementations of computational operations used in convolutional and recurrent neural networks</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Image recognition</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Object detection, </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Semantic segmentation</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Neural machine translation</a:t>
            </a:r>
            <a:endParaRPr sz="1400">
              <a:latin typeface="Goudy Bookletter 1911"/>
              <a:ea typeface="Goudy Bookletter 1911"/>
              <a:cs typeface="Goudy Bookletter 1911"/>
              <a:sym typeface="Goudy Bookletter 1911"/>
            </a:endParaRPr>
          </a:p>
          <a:p>
            <a:pPr indent="-317500" lvl="1" marL="13716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Speech recognition</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1600"/>
              </a:spcAft>
              <a:buNone/>
            </a:pPr>
            <a:r>
              <a:t/>
            </a:r>
            <a:endParaRPr sz="1400">
              <a:latin typeface="Goudy Bookletter 1911"/>
              <a:ea typeface="Goudy Bookletter 1911"/>
              <a:cs typeface="Goudy Bookletter 1911"/>
              <a:sym typeface="Goudy Bookletter 1911"/>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Lightweight DNNs</a:t>
            </a:r>
            <a:endParaRPr sz="3000">
              <a:latin typeface="Goudy Bookletter 1911"/>
              <a:ea typeface="Goudy Bookletter 1911"/>
              <a:cs typeface="Goudy Bookletter 1911"/>
              <a:sym typeface="Goudy Bookletter 1911"/>
            </a:endParaRPr>
          </a:p>
        </p:txBody>
      </p:sp>
      <p:sp>
        <p:nvSpPr>
          <p:cNvPr id="440" name="Google Shape;440;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47"/>
          <p:cNvPicPr preferRelativeResize="0"/>
          <p:nvPr/>
        </p:nvPicPr>
        <p:blipFill>
          <a:blip r:embed="rId3">
            <a:alphaModFix/>
          </a:blip>
          <a:stretch>
            <a:fillRect/>
          </a:stretch>
        </p:blipFill>
        <p:spPr>
          <a:xfrm>
            <a:off x="0" y="1858047"/>
            <a:ext cx="9144001" cy="1842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Simple Data and Simple Ops</a:t>
            </a:r>
            <a:endParaRPr sz="3000">
              <a:latin typeface="Goudy Bookletter 1911"/>
              <a:ea typeface="Goudy Bookletter 1911"/>
              <a:cs typeface="Goudy Bookletter 1911"/>
              <a:sym typeface="Goudy Bookletter 1911"/>
            </a:endParaRPr>
          </a:p>
        </p:txBody>
      </p:sp>
      <p:pic>
        <p:nvPicPr>
          <p:cNvPr id="447" name="Google Shape;447;p48"/>
          <p:cNvPicPr preferRelativeResize="0"/>
          <p:nvPr/>
        </p:nvPicPr>
        <p:blipFill>
          <a:blip r:embed="rId3">
            <a:alphaModFix/>
          </a:blip>
          <a:stretch>
            <a:fillRect/>
          </a:stretch>
        </p:blipFill>
        <p:spPr>
          <a:xfrm>
            <a:off x="869000" y="1307850"/>
            <a:ext cx="7736188" cy="3530849"/>
          </a:xfrm>
          <a:prstGeom prst="rect">
            <a:avLst/>
          </a:prstGeom>
          <a:noFill/>
          <a:ln>
            <a:noFill/>
          </a:ln>
        </p:spPr>
      </p:pic>
      <p:sp>
        <p:nvSpPr>
          <p:cNvPr id="448" name="Google Shape;448;p48"/>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LWDNNs Use Case</a:t>
            </a:r>
            <a:endParaRPr>
              <a:latin typeface="Goudy Bookletter 1911"/>
              <a:ea typeface="Goudy Bookletter 1911"/>
              <a:cs typeface="Goudy Bookletter 1911"/>
              <a:sym typeface="Goudy Bookletter 1911"/>
            </a:endParaRPr>
          </a:p>
        </p:txBody>
      </p:sp>
      <p:sp>
        <p:nvSpPr>
          <p:cNvPr id="454" name="Google Shape;454;p49"/>
          <p:cNvSpPr txBox="1"/>
          <p:nvPr/>
        </p:nvSpPr>
        <p:spPr>
          <a:xfrm>
            <a:off x="127250" y="1560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Goudy Bookletter 1911"/>
                <a:ea typeface="Goudy Bookletter 1911"/>
                <a:cs typeface="Goudy Bookletter 1911"/>
                <a:sym typeface="Goudy Bookletter 1911"/>
              </a:rPr>
              <a:t>Deep Nets for Real-Time Applications</a:t>
            </a:r>
            <a:r>
              <a:rPr lang="en-GB">
                <a:solidFill>
                  <a:schemeClr val="lt1"/>
                </a:solidFill>
                <a:latin typeface="Goudy Bookletter 1911"/>
                <a:ea typeface="Goudy Bookletter 1911"/>
                <a:cs typeface="Goudy Bookletter 1911"/>
                <a:sym typeface="Goudy Bookletter 1911"/>
              </a:rPr>
              <a:t> </a:t>
            </a:r>
            <a:endParaRPr>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Fault prediction in vehicular systems</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Malware detection</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Replacement of a large layer</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in a trained conventional net with an accelerated and</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low-memory version</a:t>
            </a:r>
            <a:endParaRPr sz="1600">
              <a:solidFill>
                <a:schemeClr val="lt1"/>
              </a:solidFill>
              <a:latin typeface="Goudy Bookletter 1911"/>
              <a:ea typeface="Goudy Bookletter 1911"/>
              <a:cs typeface="Goudy Bookletter 1911"/>
              <a:sym typeface="Goudy Bookletter 1911"/>
            </a:endParaRPr>
          </a:p>
        </p:txBody>
      </p:sp>
      <p:sp>
        <p:nvSpPr>
          <p:cNvPr id="455" name="Google Shape;455;p49"/>
          <p:cNvSpPr txBox="1"/>
          <p:nvPr/>
        </p:nvSpPr>
        <p:spPr>
          <a:xfrm>
            <a:off x="3169600" y="1560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Goudy Bookletter 1911"/>
                <a:ea typeface="Goudy Bookletter 1911"/>
                <a:cs typeface="Goudy Bookletter 1911"/>
                <a:sym typeface="Goudy Bookletter 1911"/>
              </a:rPr>
              <a:t>Ultra-Low Power</a:t>
            </a:r>
            <a:br>
              <a:rPr b="1" lang="en-GB" sz="1800">
                <a:solidFill>
                  <a:schemeClr val="lt1"/>
                </a:solidFill>
                <a:latin typeface="Goudy Bookletter 1911"/>
                <a:ea typeface="Goudy Bookletter 1911"/>
                <a:cs typeface="Goudy Bookletter 1911"/>
                <a:sym typeface="Goudy Bookletter 1911"/>
              </a:rPr>
            </a:br>
            <a:r>
              <a:rPr b="1" lang="en-GB" sz="1800">
                <a:solidFill>
                  <a:schemeClr val="lt1"/>
                </a:solidFill>
                <a:latin typeface="Goudy Bookletter 1911"/>
                <a:ea typeface="Goudy Bookletter 1911"/>
                <a:cs typeface="Goudy Bookletter 1911"/>
                <a:sym typeface="Goudy Bookletter 1911"/>
              </a:rPr>
              <a:t>Deep Nets for IoT </a:t>
            </a:r>
            <a:endParaRPr b="1" sz="18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Fall-predicting wearable</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for seniors</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Remote environmental senso</a:t>
            </a:r>
            <a:r>
              <a:rPr lang="en-GB" sz="1600">
                <a:solidFill>
                  <a:schemeClr val="lt1"/>
                </a:solidFill>
                <a:latin typeface="Goudy Bookletter 1911"/>
                <a:ea typeface="Goudy Bookletter 1911"/>
                <a:cs typeface="Goudy Bookletter 1911"/>
                <a:sym typeface="Goudy Bookletter 1911"/>
              </a:rPr>
              <a:t>r</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Running-form indicator for long-distance runners</a:t>
            </a:r>
            <a:endParaRPr sz="1600">
              <a:solidFill>
                <a:schemeClr val="lt1"/>
              </a:solidFill>
              <a:latin typeface="Goudy Bookletter 1911"/>
              <a:ea typeface="Goudy Bookletter 1911"/>
              <a:cs typeface="Goudy Bookletter 1911"/>
              <a:sym typeface="Goudy Bookletter 1911"/>
            </a:endParaRPr>
          </a:p>
          <a:p>
            <a:pPr indent="0" lvl="0" marL="457200" rtl="0" algn="l">
              <a:spcBef>
                <a:spcPts val="0"/>
              </a:spcBef>
              <a:spcAft>
                <a:spcPts val="0"/>
              </a:spcAft>
              <a:buNone/>
            </a:pPr>
            <a:r>
              <a:t/>
            </a:r>
            <a:endParaRPr b="1" sz="1800">
              <a:solidFill>
                <a:schemeClr val="lt1"/>
              </a:solidFill>
              <a:latin typeface="Goudy Bookletter 1911"/>
              <a:ea typeface="Goudy Bookletter 1911"/>
              <a:cs typeface="Goudy Bookletter 1911"/>
              <a:sym typeface="Goudy Bookletter 1911"/>
            </a:endParaRPr>
          </a:p>
        </p:txBody>
      </p:sp>
      <p:sp>
        <p:nvSpPr>
          <p:cNvPr id="456" name="Google Shape;456;p49"/>
          <p:cNvSpPr txBox="1"/>
          <p:nvPr/>
        </p:nvSpPr>
        <p:spPr>
          <a:xfrm>
            <a:off x="6169600" y="16659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Goudy Bookletter 1911"/>
                <a:ea typeface="Goudy Bookletter 1911"/>
                <a:cs typeface="Goudy Bookletter 1911"/>
                <a:sym typeface="Goudy Bookletter 1911"/>
              </a:rPr>
              <a:t>Ultra-Low Power</a:t>
            </a:r>
            <a:br>
              <a:rPr b="1" lang="en-GB" sz="1800">
                <a:solidFill>
                  <a:schemeClr val="lt1"/>
                </a:solidFill>
                <a:latin typeface="Goudy Bookletter 1911"/>
                <a:ea typeface="Goudy Bookletter 1911"/>
                <a:cs typeface="Goudy Bookletter 1911"/>
                <a:sym typeface="Goudy Bookletter 1911"/>
              </a:rPr>
            </a:br>
            <a:r>
              <a:rPr b="1" lang="en-GB" sz="1800">
                <a:solidFill>
                  <a:schemeClr val="lt1"/>
                </a:solidFill>
                <a:latin typeface="Goudy Bookletter 1911"/>
                <a:ea typeface="Goudy Bookletter 1911"/>
                <a:cs typeface="Goudy Bookletter 1911"/>
                <a:sym typeface="Goudy Bookletter 1911"/>
              </a:rPr>
              <a:t>Deep Nets for IoT</a:t>
            </a:r>
            <a:r>
              <a:rPr b="1" lang="en-GB" sz="1800">
                <a:solidFill>
                  <a:schemeClr val="lt1"/>
                </a:solidFill>
                <a:latin typeface="Goudy Bookletter 1911"/>
                <a:ea typeface="Goudy Bookletter 1911"/>
                <a:cs typeface="Goudy Bookletter 1911"/>
                <a:sym typeface="Goudy Bookletter 1911"/>
              </a:rPr>
              <a:t> </a:t>
            </a:r>
            <a:endParaRPr b="1" sz="18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Fall-predicting wearable</a:t>
            </a:r>
            <a:br>
              <a:rPr lang="en-GB" sz="1600">
                <a:solidFill>
                  <a:schemeClr val="lt1"/>
                </a:solidFill>
                <a:latin typeface="Goudy Bookletter 1911"/>
                <a:ea typeface="Goudy Bookletter 1911"/>
                <a:cs typeface="Goudy Bookletter 1911"/>
                <a:sym typeface="Goudy Bookletter 1911"/>
              </a:rPr>
            </a:br>
            <a:r>
              <a:rPr lang="en-GB" sz="1600">
                <a:solidFill>
                  <a:schemeClr val="lt1"/>
                </a:solidFill>
                <a:latin typeface="Goudy Bookletter 1911"/>
                <a:ea typeface="Goudy Bookletter 1911"/>
                <a:cs typeface="Goudy Bookletter 1911"/>
                <a:sym typeface="Goudy Bookletter 1911"/>
              </a:rPr>
              <a:t>for seniors</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Remote environmental sensor</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Running-form indicator for long-distance runners</a:t>
            </a:r>
            <a:endParaRPr sz="1600">
              <a:solidFill>
                <a:schemeClr val="lt1"/>
              </a:solidFill>
              <a:latin typeface="Goudy Bookletter 1911"/>
              <a:ea typeface="Goudy Bookletter 1911"/>
              <a:cs typeface="Goudy Bookletter 1911"/>
              <a:sym typeface="Goudy Bookletter 1911"/>
            </a:endParaRPr>
          </a:p>
          <a:p>
            <a:pPr indent="0" lvl="0" marL="457200" rtl="0" algn="l">
              <a:spcBef>
                <a:spcPts val="0"/>
              </a:spcBef>
              <a:spcAft>
                <a:spcPts val="0"/>
              </a:spcAft>
              <a:buNone/>
            </a:pPr>
            <a:r>
              <a:t/>
            </a:r>
            <a:endParaRPr b="1" sz="1800">
              <a:solidFill>
                <a:schemeClr val="lt1"/>
              </a:solidFill>
              <a:latin typeface="Goudy Bookletter 1911"/>
              <a:ea typeface="Goudy Bookletter 1911"/>
              <a:cs typeface="Goudy Bookletter 1911"/>
              <a:sym typeface="Goudy Bookletter 1911"/>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Model Development Workflow</a:t>
            </a:r>
            <a:endParaRPr>
              <a:latin typeface="Goudy Bookletter 1911"/>
              <a:ea typeface="Goudy Bookletter 1911"/>
              <a:cs typeface="Goudy Bookletter 1911"/>
              <a:sym typeface="Goudy Bookletter 1911"/>
            </a:endParaRPr>
          </a:p>
        </p:txBody>
      </p:sp>
      <p:sp>
        <p:nvSpPr>
          <p:cNvPr id="462" name="Google Shape;462;p50"/>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pic>
        <p:nvPicPr>
          <p:cNvPr id="463" name="Google Shape;463;p50"/>
          <p:cNvPicPr preferRelativeResize="0"/>
          <p:nvPr/>
        </p:nvPicPr>
        <p:blipFill>
          <a:blip r:embed="rId3">
            <a:alphaModFix/>
          </a:blip>
          <a:stretch>
            <a:fillRect/>
          </a:stretch>
        </p:blipFill>
        <p:spPr>
          <a:xfrm>
            <a:off x="802050" y="1460250"/>
            <a:ext cx="7250866" cy="3202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Packaged Lightweight Net in C!</a:t>
            </a:r>
            <a:endParaRPr/>
          </a:p>
        </p:txBody>
      </p:sp>
      <p:pic>
        <p:nvPicPr>
          <p:cNvPr id="469" name="Google Shape;469;p51"/>
          <p:cNvPicPr preferRelativeResize="0"/>
          <p:nvPr/>
        </p:nvPicPr>
        <p:blipFill>
          <a:blip r:embed="rId3">
            <a:alphaModFix/>
          </a:blip>
          <a:stretch>
            <a:fillRect/>
          </a:stretch>
        </p:blipFill>
        <p:spPr>
          <a:xfrm>
            <a:off x="152400" y="1460250"/>
            <a:ext cx="8769749" cy="3530850"/>
          </a:xfrm>
          <a:prstGeom prst="rect">
            <a:avLst/>
          </a:prstGeom>
          <a:noFill/>
          <a:ln>
            <a:noFill/>
          </a:ln>
        </p:spPr>
      </p:pic>
      <p:sp>
        <p:nvSpPr>
          <p:cNvPr id="470" name="Google Shape;470;p51"/>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Sensor + LWDNN + Radio</a:t>
            </a:r>
            <a:endParaRPr/>
          </a:p>
        </p:txBody>
      </p:sp>
      <p:sp>
        <p:nvSpPr>
          <p:cNvPr id="476" name="Google Shape;476;p52"/>
          <p:cNvSpPr txBox="1"/>
          <p:nvPr/>
        </p:nvSpPr>
        <p:spPr>
          <a:xfrm>
            <a:off x="0" y="4038450"/>
            <a:ext cx="9061500" cy="1077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Inexpensive, low-power, multi-sensor LPWAN module with built-in intelligence</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Longer battery life due to reduced frequency and size of data uploads</a:t>
            </a:r>
            <a:endParaRPr sz="1600">
              <a:solidFill>
                <a:schemeClr val="lt1"/>
              </a:solidFill>
              <a:latin typeface="Goudy Bookletter 1911"/>
              <a:ea typeface="Goudy Bookletter 1911"/>
              <a:cs typeface="Goudy Bookletter 1911"/>
              <a:sym typeface="Goudy Bookletter 1911"/>
            </a:endParaRPr>
          </a:p>
          <a:p>
            <a:pPr indent="-330200" lvl="0" marL="457200" rtl="0" algn="l">
              <a:spcBef>
                <a:spcPts val="0"/>
              </a:spcBef>
              <a:spcAft>
                <a:spcPts val="0"/>
              </a:spcAft>
              <a:buClr>
                <a:schemeClr val="lt1"/>
              </a:buClr>
              <a:buSzPts val="1600"/>
              <a:buFont typeface="Goudy Bookletter 1911"/>
              <a:buChar char="●"/>
            </a:pPr>
            <a:r>
              <a:rPr lang="en-GB" sz="1600">
                <a:solidFill>
                  <a:schemeClr val="lt1"/>
                </a:solidFill>
                <a:latin typeface="Goudy Bookletter 1911"/>
                <a:ea typeface="Goudy Bookletter 1911"/>
                <a:cs typeface="Goudy Bookletter 1911"/>
                <a:sym typeface="Goudy Bookletter 1911"/>
              </a:rPr>
              <a:t>Fast response</a:t>
            </a:r>
            <a:endParaRPr sz="1600">
              <a:solidFill>
                <a:schemeClr val="lt1"/>
              </a:solidFill>
              <a:latin typeface="Goudy Bookletter 1911"/>
              <a:ea typeface="Goudy Bookletter 1911"/>
              <a:cs typeface="Goudy Bookletter 1911"/>
              <a:sym typeface="Goudy Bookletter 1911"/>
            </a:endParaRPr>
          </a:p>
        </p:txBody>
      </p:sp>
      <p:pic>
        <p:nvPicPr>
          <p:cNvPr id="477" name="Google Shape;477;p52"/>
          <p:cNvPicPr preferRelativeResize="0"/>
          <p:nvPr/>
        </p:nvPicPr>
        <p:blipFill>
          <a:blip r:embed="rId3">
            <a:alphaModFix/>
          </a:blip>
          <a:stretch>
            <a:fillRect/>
          </a:stretch>
        </p:blipFill>
        <p:spPr>
          <a:xfrm>
            <a:off x="755150" y="1413375"/>
            <a:ext cx="7281735" cy="2425801"/>
          </a:xfrm>
          <a:prstGeom prst="rect">
            <a:avLst/>
          </a:prstGeom>
          <a:noFill/>
          <a:ln>
            <a:noFill/>
          </a:ln>
        </p:spPr>
      </p:pic>
      <p:sp>
        <p:nvSpPr>
          <p:cNvPr id="478" name="Google Shape;478;p52"/>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IIoT Data Glut</a:t>
            </a:r>
            <a:endParaRPr sz="3000">
              <a:latin typeface="Goudy Bookletter 1911"/>
              <a:ea typeface="Goudy Bookletter 1911"/>
              <a:cs typeface="Goudy Bookletter 1911"/>
              <a:sym typeface="Goudy Bookletter 1911"/>
            </a:endParaRPr>
          </a:p>
        </p:txBody>
      </p:sp>
      <p:sp>
        <p:nvSpPr>
          <p:cNvPr id="484" name="Google Shape;484;p53"/>
          <p:cNvSpPr txBox="1"/>
          <p:nvPr>
            <p:ph idx="1" type="body"/>
          </p:nvPr>
        </p:nvSpPr>
        <p:spPr>
          <a:xfrm>
            <a:off x="179050" y="1460400"/>
            <a:ext cx="2486400" cy="16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Problem</a:t>
            </a:r>
            <a:endParaRPr sz="1800">
              <a:latin typeface="Goudy Bookletter 1911"/>
              <a:ea typeface="Goudy Bookletter 1911"/>
              <a:cs typeface="Goudy Bookletter 1911"/>
              <a:sym typeface="Goudy Bookletter 1911"/>
            </a:endParaRPr>
          </a:p>
          <a:p>
            <a:pPr indent="-311150" lvl="0" marL="457200" rtl="0" algn="l">
              <a:spcBef>
                <a:spcPts val="1600"/>
              </a:spcBef>
              <a:spcAft>
                <a:spcPts val="0"/>
              </a:spcAft>
              <a:buSzPts val="1300"/>
              <a:buFont typeface="Goudy Bookletter 1911"/>
              <a:buChar char="●"/>
            </a:pPr>
            <a:r>
              <a:rPr lang="en-GB">
                <a:latin typeface="Goudy Bookletter 1911"/>
                <a:ea typeface="Goudy Bookletter 1911"/>
                <a:cs typeface="Goudy Bookletter 1911"/>
                <a:sym typeface="Goudy Bookletter 1911"/>
              </a:rPr>
              <a:t>Too many devices,</a:t>
            </a:r>
            <a:endParaRPr>
              <a:latin typeface="Goudy Bookletter 1911"/>
              <a:ea typeface="Goudy Bookletter 1911"/>
              <a:cs typeface="Goudy Bookletter 1911"/>
              <a:sym typeface="Goudy Bookletter 1911"/>
            </a:endParaRPr>
          </a:p>
          <a:p>
            <a:pPr indent="-311150" lvl="0" marL="457200" rtl="0" algn="l">
              <a:spcBef>
                <a:spcPts val="0"/>
              </a:spcBef>
              <a:spcAft>
                <a:spcPts val="0"/>
              </a:spcAft>
              <a:buSzPts val="1300"/>
              <a:buFont typeface="Goudy Bookletter 1911"/>
              <a:buChar char="●"/>
            </a:pPr>
            <a:r>
              <a:rPr lang="en-GB">
                <a:latin typeface="Goudy Bookletter 1911"/>
                <a:ea typeface="Goudy Bookletter 1911"/>
                <a:cs typeface="Goudy Bookletter 1911"/>
                <a:sym typeface="Goudy Bookletter 1911"/>
              </a:rPr>
              <a:t>Uploading too much data</a:t>
            </a:r>
            <a:endParaRPr>
              <a:latin typeface="Goudy Bookletter 1911"/>
              <a:ea typeface="Goudy Bookletter 1911"/>
              <a:cs typeface="Goudy Bookletter 1911"/>
              <a:sym typeface="Goudy Bookletter 1911"/>
            </a:endParaRPr>
          </a:p>
          <a:p>
            <a:pPr indent="-311150" lvl="0" marL="457200" rtl="0" algn="l">
              <a:spcBef>
                <a:spcPts val="0"/>
              </a:spcBef>
              <a:spcAft>
                <a:spcPts val="0"/>
              </a:spcAft>
              <a:buSzPts val="1300"/>
              <a:buFont typeface="Goudy Bookletter 1911"/>
              <a:buChar char="●"/>
            </a:pPr>
            <a:r>
              <a:rPr lang="en-GB">
                <a:latin typeface="Goudy Bookletter 1911"/>
                <a:ea typeface="Goudy Bookletter 1911"/>
                <a:cs typeface="Goudy Bookletter 1911"/>
                <a:sym typeface="Goudy Bookletter 1911"/>
              </a:rPr>
              <a:t>Too frequently</a:t>
            </a:r>
            <a:endParaRPr>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a:p>
        </p:txBody>
      </p:sp>
      <p:pic>
        <p:nvPicPr>
          <p:cNvPr id="485" name="Google Shape;485;p53"/>
          <p:cNvPicPr preferRelativeResize="0"/>
          <p:nvPr/>
        </p:nvPicPr>
        <p:blipFill>
          <a:blip r:embed="rId3">
            <a:alphaModFix/>
          </a:blip>
          <a:stretch>
            <a:fillRect/>
          </a:stretch>
        </p:blipFill>
        <p:spPr>
          <a:xfrm>
            <a:off x="3198749" y="-120550"/>
            <a:ext cx="5639752" cy="5143500"/>
          </a:xfrm>
          <a:prstGeom prst="rect">
            <a:avLst/>
          </a:prstGeom>
          <a:noFill/>
          <a:ln>
            <a:noFill/>
          </a:ln>
        </p:spPr>
      </p:pic>
      <p:sp>
        <p:nvSpPr>
          <p:cNvPr id="486" name="Google Shape;486;p53"/>
          <p:cNvSpPr txBox="1"/>
          <p:nvPr>
            <p:ph idx="1" type="body"/>
          </p:nvPr>
        </p:nvSpPr>
        <p:spPr>
          <a:xfrm>
            <a:off x="4919100" y="1097125"/>
            <a:ext cx="2486400" cy="16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Goudy Bookletter 1911"/>
                <a:ea typeface="Goudy Bookletter 1911"/>
                <a:cs typeface="Goudy Bookletter 1911"/>
                <a:sym typeface="Goudy Bookletter 1911"/>
              </a:rPr>
              <a:t>High-performance AI</a:t>
            </a:r>
            <a:endParaRPr>
              <a:solidFill>
                <a:schemeClr val="dk1"/>
              </a:solidFill>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a:solidFill>
                  <a:schemeClr val="dk1"/>
                </a:solidFill>
                <a:latin typeface="Goudy Bookletter 1911"/>
                <a:ea typeface="Goudy Bookletter 1911"/>
                <a:cs typeface="Goudy Bookletter 1911"/>
                <a:sym typeface="Goudy Bookletter 1911"/>
              </a:rPr>
              <a:t>Boost throughput -&gt; Lower latency</a:t>
            </a:r>
            <a:endParaRPr>
              <a:solidFill>
                <a:schemeClr val="dk1"/>
              </a:solidFill>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a:p>
        </p:txBody>
      </p:sp>
      <p:sp>
        <p:nvSpPr>
          <p:cNvPr id="487" name="Google Shape;487;p53"/>
          <p:cNvSpPr txBox="1"/>
          <p:nvPr>
            <p:ph idx="1" type="body"/>
          </p:nvPr>
        </p:nvSpPr>
        <p:spPr>
          <a:xfrm>
            <a:off x="438625" y="3434450"/>
            <a:ext cx="2486400" cy="16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Low Power AI</a:t>
            </a:r>
            <a:endParaRPr sz="1800">
              <a:latin typeface="Goudy Bookletter 1911"/>
              <a:ea typeface="Goudy Bookletter 1911"/>
              <a:cs typeface="Goudy Bookletter 1911"/>
              <a:sym typeface="Goudy Bookletter 1911"/>
            </a:endParaRPr>
          </a:p>
          <a:p>
            <a:pPr indent="-311150" lvl="0" marL="457200" rtl="0" algn="l">
              <a:spcBef>
                <a:spcPts val="1600"/>
              </a:spcBef>
              <a:spcAft>
                <a:spcPts val="0"/>
              </a:spcAft>
              <a:buSzPts val="1300"/>
              <a:buFont typeface="Goudy Bookletter 1911"/>
              <a:buChar char="●"/>
            </a:pPr>
            <a:r>
              <a:rPr lang="en-GB">
                <a:latin typeface="Goudy Bookletter 1911"/>
                <a:ea typeface="Goudy Bookletter 1911"/>
                <a:cs typeface="Goudy Bookletter 1911"/>
                <a:sym typeface="Goudy Bookletter 1911"/>
              </a:rPr>
              <a:t>Transform data raw data</a:t>
            </a:r>
            <a:br>
              <a:rPr lang="en-GB">
                <a:latin typeface="Goudy Bookletter 1911"/>
                <a:ea typeface="Goudy Bookletter 1911"/>
                <a:cs typeface="Goudy Bookletter 1911"/>
                <a:sym typeface="Goudy Bookletter 1911"/>
              </a:rPr>
            </a:br>
            <a:r>
              <a:rPr lang="en-GB">
                <a:latin typeface="Goudy Bookletter 1911"/>
                <a:ea typeface="Goudy Bookletter 1911"/>
                <a:cs typeface="Goudy Bookletter 1911"/>
                <a:sym typeface="Goudy Bookletter 1911"/>
              </a:rPr>
              <a:t>Into compact insights</a:t>
            </a:r>
            <a:endParaRPr>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4"/>
          <p:cNvSpPr txBox="1"/>
          <p:nvPr>
            <p:ph idx="1" type="body"/>
          </p:nvPr>
        </p:nvSpPr>
        <p:spPr>
          <a:xfrm>
            <a:off x="408525" y="1567550"/>
            <a:ext cx="7927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uTensor: </a:t>
            </a:r>
            <a:r>
              <a:rPr lang="en-GB">
                <a:latin typeface="Goudy Bookletter 1911"/>
                <a:ea typeface="Goudy Bookletter 1911"/>
                <a:cs typeface="Goudy Bookletter 1911"/>
                <a:sym typeface="Goudy Bookletter 1911"/>
              </a:rPr>
              <a:t>extremely light-weight machine learning inference framework built on Mbed and Tensorflow.</a:t>
            </a:r>
            <a:endParaRPr>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a:latin typeface="Goudy Bookletter 1911"/>
                <a:ea typeface="Goudy Bookletter 1911"/>
                <a:cs typeface="Goudy Bookletter 1911"/>
                <a:sym typeface="Goudy Bookletter 1911"/>
              </a:rPr>
              <a:t>Consists of a runtime library and an offline tool.</a:t>
            </a:r>
            <a:endParaRPr>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a:latin typeface="Goudy Bookletter 1911"/>
                <a:ea typeface="Goudy Bookletter 1911"/>
                <a:cs typeface="Goudy Bookletter 1911"/>
                <a:sym typeface="Goudy Bookletter 1911"/>
              </a:rPr>
              <a:t>Total size of graph definition and algorithm implementation of a 3-layer MLP produced by uTensor is less than 32kB in resulting binary (excluding weights).</a:t>
            </a:r>
            <a:endParaRPr>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a:latin typeface="Goudy Bookletter 1911"/>
                <a:ea typeface="Goudy Bookletter 1911"/>
                <a:cs typeface="Goudy Bookletter 1911"/>
                <a:sym typeface="Goudy Bookletter 1911"/>
              </a:rPr>
              <a:t>Runs in &lt;256K RAM</a:t>
            </a:r>
            <a:endParaRPr>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a:latin typeface="Goudy Bookletter 1911"/>
                <a:ea typeface="Goudy Bookletter 1911"/>
                <a:cs typeface="Goudy Bookletter 1911"/>
                <a:sym typeface="Goudy Bookletter 1911"/>
              </a:rPr>
              <a:t>Tensorflow compatible</a:t>
            </a:r>
            <a:endParaRPr>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a:latin typeface="Goudy Bookletter 1911"/>
                <a:ea typeface="Goudy Bookletter 1911"/>
                <a:cs typeface="Goudy Bookletter 1911"/>
                <a:sym typeface="Goudy Bookletter 1911"/>
              </a:rPr>
              <a:t>Open source</a:t>
            </a:r>
            <a:endParaRPr>
              <a:latin typeface="Goudy Bookletter 1911"/>
              <a:ea typeface="Goudy Bookletter 1911"/>
              <a:cs typeface="Goudy Bookletter 1911"/>
              <a:sym typeface="Goudy Bookletter 1911"/>
            </a:endParaRPr>
          </a:p>
        </p:txBody>
      </p:sp>
      <p:pic>
        <p:nvPicPr>
          <p:cNvPr id="494" name="Google Shape;494;p54"/>
          <p:cNvPicPr preferRelativeResize="0"/>
          <p:nvPr/>
        </p:nvPicPr>
        <p:blipFill>
          <a:blip r:embed="rId3">
            <a:alphaModFix/>
          </a:blip>
          <a:stretch>
            <a:fillRect/>
          </a:stretch>
        </p:blipFill>
        <p:spPr>
          <a:xfrm>
            <a:off x="1365475" y="566462"/>
            <a:ext cx="2648675" cy="568675"/>
          </a:xfrm>
          <a:prstGeom prst="rect">
            <a:avLst/>
          </a:prstGeom>
          <a:noFill/>
          <a:ln>
            <a:noFill/>
          </a:ln>
        </p:spPr>
      </p:pic>
      <p:sp>
        <p:nvSpPr>
          <p:cNvPr id="495" name="Google Shape;495;p54"/>
          <p:cNvSpPr txBox="1"/>
          <p:nvPr/>
        </p:nvSpPr>
        <p:spPr>
          <a:xfrm>
            <a:off x="53600" y="4664025"/>
            <a:ext cx="62484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u="sng">
                <a:solidFill>
                  <a:schemeClr val="hlink"/>
                </a:solidFill>
                <a:hlinkClick r:id="rId4"/>
              </a:rPr>
              <a:t>http://www.gierad.com/projects/supersensor/</a:t>
            </a:r>
            <a:endParaRPr sz="1000">
              <a:solidFill>
                <a:schemeClr val="lt1"/>
              </a:solidFill>
            </a:endParaRPr>
          </a:p>
          <a:p>
            <a:pPr indent="0" lvl="0" marL="0" rtl="0" algn="l">
              <a:spcBef>
                <a:spcPts val="0"/>
              </a:spcBef>
              <a:spcAft>
                <a:spcPts val="0"/>
              </a:spcAft>
              <a:buNone/>
            </a:pPr>
            <a:r>
              <a:rPr lang="en-GB" sz="1000">
                <a:solidFill>
                  <a:schemeClr val="lt1"/>
                </a:solidFill>
              </a:rPr>
              <a:t>https://www.slideshare.net/janjongboom/machine-learning-on-microcontrollers-tech-power-summit-2018</a:t>
            </a:r>
            <a:endParaRPr sz="1000">
              <a:solidFill>
                <a:schemeClr val="lt1"/>
              </a:solidFill>
            </a:endParaRPr>
          </a:p>
        </p:txBody>
      </p:sp>
      <p:pic>
        <p:nvPicPr>
          <p:cNvPr id="496" name="Google Shape;496;p54"/>
          <p:cNvPicPr preferRelativeResize="0"/>
          <p:nvPr/>
        </p:nvPicPr>
        <p:blipFill rotWithShape="1">
          <a:blip r:embed="rId5">
            <a:alphaModFix/>
          </a:blip>
          <a:srcRect b="14828" l="22965" r="13595" t="15847"/>
          <a:stretch/>
        </p:blipFill>
        <p:spPr>
          <a:xfrm>
            <a:off x="5665350" y="2879825"/>
            <a:ext cx="3248725" cy="1905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u</a:t>
            </a:r>
            <a:r>
              <a:rPr lang="en-GB" sz="3000">
                <a:latin typeface="Goudy Bookletter 1911"/>
                <a:ea typeface="Goudy Bookletter 1911"/>
                <a:cs typeface="Goudy Bookletter 1911"/>
                <a:sym typeface="Goudy Bookletter 1911"/>
              </a:rPr>
              <a:t>Tesnor</a:t>
            </a:r>
            <a:endParaRPr sz="3000">
              <a:latin typeface="Goudy Bookletter 1911"/>
              <a:ea typeface="Goudy Bookletter 1911"/>
              <a:cs typeface="Goudy Bookletter 1911"/>
              <a:sym typeface="Goudy Bookletter 1911"/>
            </a:endParaRPr>
          </a:p>
        </p:txBody>
      </p:sp>
      <p:sp>
        <p:nvSpPr>
          <p:cNvPr id="502" name="Google Shape;502;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3" name="Google Shape;503;p55"/>
          <p:cNvPicPr preferRelativeResize="0"/>
          <p:nvPr/>
        </p:nvPicPr>
        <p:blipFill rotWithShape="1">
          <a:blip r:embed="rId3">
            <a:alphaModFix/>
          </a:blip>
          <a:srcRect b="0" l="0" r="0" t="19510"/>
          <a:stretch/>
        </p:blipFill>
        <p:spPr>
          <a:xfrm>
            <a:off x="0" y="1346151"/>
            <a:ext cx="9144000" cy="3500425"/>
          </a:xfrm>
          <a:prstGeom prst="rect">
            <a:avLst/>
          </a:prstGeom>
          <a:noFill/>
          <a:ln>
            <a:noFill/>
          </a:ln>
        </p:spPr>
      </p:pic>
      <p:sp>
        <p:nvSpPr>
          <p:cNvPr id="504" name="Google Shape;504;p55"/>
          <p:cNvSpPr txBox="1"/>
          <p:nvPr/>
        </p:nvSpPr>
        <p:spPr>
          <a:xfrm>
            <a:off x="26800" y="4911825"/>
            <a:ext cx="62484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rPr>
              <a:t>https://github.com/uTensor/uTensor</a:t>
            </a:r>
            <a:endParaRPr sz="1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449425" y="138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Introduction</a:t>
            </a:r>
            <a:endParaRPr sz="3000">
              <a:latin typeface="Goudy Bookletter 1911"/>
              <a:ea typeface="Goudy Bookletter 1911"/>
              <a:cs typeface="Goudy Bookletter 1911"/>
              <a:sym typeface="Goudy Bookletter 1911"/>
            </a:endParaRPr>
          </a:p>
        </p:txBody>
      </p:sp>
      <p:pic>
        <p:nvPicPr>
          <p:cNvPr id="255" name="Google Shape;255;p20"/>
          <p:cNvPicPr preferRelativeResize="0"/>
          <p:nvPr/>
        </p:nvPicPr>
        <p:blipFill>
          <a:blip r:embed="rId3">
            <a:alphaModFix/>
          </a:blip>
          <a:stretch>
            <a:fillRect/>
          </a:stretch>
        </p:blipFill>
        <p:spPr>
          <a:xfrm>
            <a:off x="4636800" y="249400"/>
            <a:ext cx="3867225" cy="1585325"/>
          </a:xfrm>
          <a:prstGeom prst="rect">
            <a:avLst/>
          </a:prstGeom>
          <a:noFill/>
          <a:ln>
            <a:noFill/>
          </a:ln>
        </p:spPr>
      </p:pic>
      <p:pic>
        <p:nvPicPr>
          <p:cNvPr id="256" name="Google Shape;256;p20"/>
          <p:cNvPicPr preferRelativeResize="0"/>
          <p:nvPr/>
        </p:nvPicPr>
        <p:blipFill>
          <a:blip r:embed="rId4">
            <a:alphaModFix/>
          </a:blip>
          <a:stretch>
            <a:fillRect/>
          </a:stretch>
        </p:blipFill>
        <p:spPr>
          <a:xfrm>
            <a:off x="748100" y="1963050"/>
            <a:ext cx="7335926" cy="2951849"/>
          </a:xfrm>
          <a:prstGeom prst="rect">
            <a:avLst/>
          </a:prstGeom>
          <a:noFill/>
          <a:ln>
            <a:noFill/>
          </a:ln>
        </p:spPr>
      </p:pic>
      <p:sp>
        <p:nvSpPr>
          <p:cNvPr id="257" name="Google Shape;257;p20"/>
          <p:cNvSpPr txBox="1"/>
          <p:nvPr/>
        </p:nvSpPr>
        <p:spPr>
          <a:xfrm>
            <a:off x="152400" y="1187050"/>
            <a:ext cx="4810200" cy="7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lt1"/>
                </a:solidFill>
                <a:latin typeface="Goudy Bookletter 1911"/>
                <a:ea typeface="Goudy Bookletter 1911"/>
                <a:cs typeface="Goudy Bookletter 1911"/>
                <a:sym typeface="Goudy Bookletter 1911"/>
              </a:rPr>
              <a:t>We’d been stuck in the first two stages for many decades.</a:t>
            </a:r>
            <a:endParaRPr/>
          </a:p>
        </p:txBody>
      </p:sp>
      <p:sp>
        <p:nvSpPr>
          <p:cNvPr id="258" name="Google Shape;258;p20"/>
          <p:cNvSpPr txBox="1"/>
          <p:nvPr/>
        </p:nvSpPr>
        <p:spPr>
          <a:xfrm>
            <a:off x="0" y="4893050"/>
            <a:ext cx="4810200" cy="7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chemeClr val="lt1"/>
                </a:solidFill>
                <a:latin typeface="Goudy Bookletter 1911"/>
                <a:ea typeface="Goudy Bookletter 1911"/>
                <a:cs typeface="Goudy Bookletter 1911"/>
                <a:sym typeface="Goudy Bookletter 1911"/>
              </a:rPr>
              <a:t>Image Source: </a:t>
            </a:r>
            <a:r>
              <a:rPr lang="en-GB" sz="1100">
                <a:solidFill>
                  <a:schemeClr val="lt1"/>
                </a:solidFill>
                <a:latin typeface="Goudy Bookletter 1911"/>
                <a:ea typeface="Goudy Bookletter 1911"/>
                <a:cs typeface="Goudy Bookletter 1911"/>
                <a:sym typeface="Goudy Bookletter 1911"/>
              </a:rPr>
              <a:t>Unknown</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
                                        <p:tgtEl>
                                          <p:spTgt spid="2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6"/>
          <p:cNvSpPr txBox="1"/>
          <p:nvPr>
            <p:ph type="title"/>
          </p:nvPr>
        </p:nvSpPr>
        <p:spPr>
          <a:xfrm>
            <a:off x="668375" y="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Goudy Bookletter 1911"/>
                <a:ea typeface="Goudy Bookletter 1911"/>
                <a:cs typeface="Goudy Bookletter 1911"/>
                <a:sym typeface="Goudy Bookletter 1911"/>
              </a:rPr>
              <a:t>Use Case I: Machine Condition Monitoring</a:t>
            </a:r>
            <a:endParaRPr>
              <a:latin typeface="Goudy Bookletter 1911"/>
              <a:ea typeface="Goudy Bookletter 1911"/>
              <a:cs typeface="Goudy Bookletter 1911"/>
              <a:sym typeface="Goudy Bookletter 1911"/>
            </a:endParaRPr>
          </a:p>
        </p:txBody>
      </p:sp>
      <p:sp>
        <p:nvSpPr>
          <p:cNvPr id="510" name="Google Shape;510;p56"/>
          <p:cNvSpPr txBox="1"/>
          <p:nvPr>
            <p:ph idx="1" type="body"/>
          </p:nvPr>
        </p:nvSpPr>
        <p:spPr>
          <a:xfrm>
            <a:off x="3730700" y="2721700"/>
            <a:ext cx="5290200" cy="993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Goudy Bookletter 1911"/>
                <a:ea typeface="Goudy Bookletter 1911"/>
                <a:cs typeface="Goudy Bookletter 1911"/>
                <a:sym typeface="Goudy Bookletter 1911"/>
              </a:rPr>
              <a:t>Objective: </a:t>
            </a:r>
            <a:r>
              <a:rPr lang="en-GB" sz="1800">
                <a:solidFill>
                  <a:srgbClr val="FFFFFF"/>
                </a:solidFill>
                <a:latin typeface="Goudy Bookletter 1911"/>
                <a:ea typeface="Goudy Bookletter 1911"/>
                <a:cs typeface="Goudy Bookletter 1911"/>
                <a:sym typeface="Goudy Bookletter 1911"/>
              </a:rPr>
              <a:t>Ensure optimal machine performance and high availability by identifying developing faults before they become major failures.</a:t>
            </a:r>
            <a:endParaRPr sz="1800">
              <a:latin typeface="Goudy Bookletter 1911"/>
              <a:ea typeface="Goudy Bookletter 1911"/>
              <a:cs typeface="Goudy Bookletter 1911"/>
              <a:sym typeface="Goudy Bookletter 1911"/>
            </a:endParaRPr>
          </a:p>
        </p:txBody>
      </p:sp>
      <p:pic>
        <p:nvPicPr>
          <p:cNvPr id="511" name="Google Shape;511;p56"/>
          <p:cNvPicPr preferRelativeResize="0"/>
          <p:nvPr/>
        </p:nvPicPr>
        <p:blipFill rotWithShape="1">
          <a:blip r:embed="rId3">
            <a:alphaModFix/>
          </a:blip>
          <a:srcRect b="0" l="0" r="0" t="30872"/>
          <a:stretch/>
        </p:blipFill>
        <p:spPr>
          <a:xfrm>
            <a:off x="4486850" y="496700"/>
            <a:ext cx="4657150" cy="2132576"/>
          </a:xfrm>
          <a:prstGeom prst="rect">
            <a:avLst/>
          </a:prstGeom>
          <a:noFill/>
          <a:ln>
            <a:noFill/>
          </a:ln>
        </p:spPr>
      </p:pic>
      <p:pic>
        <p:nvPicPr>
          <p:cNvPr id="512" name="Google Shape;512;p56"/>
          <p:cNvPicPr preferRelativeResize="0"/>
          <p:nvPr/>
        </p:nvPicPr>
        <p:blipFill>
          <a:blip r:embed="rId4">
            <a:alphaModFix/>
          </a:blip>
          <a:stretch>
            <a:fillRect/>
          </a:stretch>
        </p:blipFill>
        <p:spPr>
          <a:xfrm>
            <a:off x="2724150" y="518875"/>
            <a:ext cx="1660598" cy="20882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Machine Condition Monitoring</a:t>
            </a:r>
            <a:endParaRPr>
              <a:latin typeface="Goudy Bookletter 1911"/>
              <a:ea typeface="Goudy Bookletter 1911"/>
              <a:cs typeface="Goudy Bookletter 1911"/>
              <a:sym typeface="Goudy Bookletter 1911"/>
            </a:endParaRPr>
          </a:p>
        </p:txBody>
      </p:sp>
      <p:sp>
        <p:nvSpPr>
          <p:cNvPr id="518" name="Google Shape;518;p57"/>
          <p:cNvSpPr txBox="1"/>
          <p:nvPr>
            <p:ph idx="1" type="body"/>
          </p:nvPr>
        </p:nvSpPr>
        <p:spPr>
          <a:xfrm>
            <a:off x="190825" y="1386425"/>
            <a:ext cx="8801100" cy="358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Goudy Bookletter 1911"/>
                <a:ea typeface="Goudy Bookletter 1911"/>
                <a:cs typeface="Goudy Bookletter 1911"/>
                <a:sym typeface="Goudy Bookletter 1911"/>
              </a:rPr>
              <a:t>Method:</a:t>
            </a:r>
            <a:endParaRPr sz="1800">
              <a:latin typeface="Goudy Bookletter 1911"/>
              <a:ea typeface="Goudy Bookletter 1911"/>
              <a:cs typeface="Goudy Bookletter 1911"/>
              <a:sym typeface="Goudy Bookletter 1911"/>
            </a:endParaRPr>
          </a:p>
          <a:p>
            <a:pPr indent="-342900" lvl="0" marL="457200" rtl="0" algn="l">
              <a:lnSpc>
                <a:spcPct val="15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Ultra-low power edge inference</a:t>
            </a:r>
            <a:endParaRPr sz="1800">
              <a:latin typeface="Goudy Bookletter 1911"/>
              <a:ea typeface="Goudy Bookletter 1911"/>
              <a:cs typeface="Goudy Bookletter 1911"/>
              <a:sym typeface="Goudy Bookletter 1911"/>
            </a:endParaRPr>
          </a:p>
          <a:p>
            <a:pPr indent="-342900" lvl="0" marL="457200" rtl="0" algn="l">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Cut down on frequency and amount of data uploaded by edge devices. </a:t>
            </a:r>
            <a:endParaRPr sz="1800">
              <a:latin typeface="Goudy Bookletter 1911"/>
              <a:ea typeface="Goudy Bookletter 1911"/>
              <a:cs typeface="Goudy Bookletter 1911"/>
              <a:sym typeface="Goudy Bookletter 1911"/>
            </a:endParaRPr>
          </a:p>
          <a:p>
            <a:pPr indent="-342900" lvl="0" marL="457200" rtl="0" algn="l">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Run  inexpensive hardware while operating on µWs of battery power</a:t>
            </a:r>
            <a:endParaRPr sz="1800">
              <a:latin typeface="Goudy Bookletter 1911"/>
              <a:ea typeface="Goudy Bookletter 1911"/>
              <a:cs typeface="Goudy Bookletter 1911"/>
              <a:sym typeface="Goudy Bookletter 1911"/>
            </a:endParaRPr>
          </a:p>
          <a:p>
            <a:pPr indent="-342900" lvl="0" marL="457200" rtl="0" algn="l">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Translate insights received from a multitude of sensors into decisions rapidly while employing a minimum of resources.</a:t>
            </a:r>
            <a:endParaRPr sz="1800">
              <a:latin typeface="Goudy Bookletter 1911"/>
              <a:ea typeface="Goudy Bookletter 1911"/>
              <a:cs typeface="Goudy Bookletter 1911"/>
              <a:sym typeface="Goudy Bookletter 1911"/>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Machine Condition Monitoring</a:t>
            </a:r>
            <a:endParaRPr>
              <a:latin typeface="Goudy Bookletter 1911"/>
              <a:ea typeface="Goudy Bookletter 1911"/>
              <a:cs typeface="Goudy Bookletter 1911"/>
              <a:sym typeface="Goudy Bookletter 1911"/>
            </a:endParaRPr>
          </a:p>
        </p:txBody>
      </p:sp>
      <p:sp>
        <p:nvSpPr>
          <p:cNvPr id="524" name="Google Shape;524;p58"/>
          <p:cNvSpPr txBox="1"/>
          <p:nvPr>
            <p:ph idx="1" type="body"/>
          </p:nvPr>
        </p:nvSpPr>
        <p:spPr>
          <a:xfrm>
            <a:off x="190825" y="1386425"/>
            <a:ext cx="8801100" cy="358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Gives early warning of impending machine failure, even before the symptoms become obvious. </a:t>
            </a:r>
            <a:endParaRPr sz="1800">
              <a:latin typeface="Goudy Bookletter 1911"/>
              <a:ea typeface="Goudy Bookletter 1911"/>
              <a:cs typeface="Goudy Bookletter 1911"/>
              <a:sym typeface="Goudy Bookletter 1911"/>
            </a:endParaRPr>
          </a:p>
          <a:p>
            <a:pPr indent="-330200" lvl="1" marL="914400" rtl="0" algn="l">
              <a:lnSpc>
                <a:spcPct val="100000"/>
              </a:lnSpc>
              <a:spcBef>
                <a:spcPts val="0"/>
              </a:spcBef>
              <a:spcAft>
                <a:spcPts val="0"/>
              </a:spcAft>
              <a:buSzPts val="1600"/>
              <a:buFont typeface="Goudy Bookletter 1911"/>
              <a:buChar char="-"/>
            </a:pPr>
            <a:r>
              <a:rPr lang="en-GB" sz="1600">
                <a:latin typeface="Goudy Bookletter 1911"/>
                <a:ea typeface="Goudy Bookletter 1911"/>
                <a:cs typeface="Goudy Bookletter 1911"/>
                <a:sym typeface="Goudy Bookletter 1911"/>
              </a:rPr>
              <a:t>preventing catastrophic failures and unexpected stoppages.</a:t>
            </a:r>
            <a:endParaRPr sz="1600">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Makes critical decisions based on sensor data coming out of electronic, electrical, mechanical and electro-mechanical systems.</a:t>
            </a:r>
            <a:endParaRPr sz="1800">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AI on edge looks for suspect patterns in data and notifies the operator in case one is found.</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800">
              <a:latin typeface="Goudy Bookletter 1911"/>
              <a:ea typeface="Goudy Bookletter 1911"/>
              <a:cs typeface="Goudy Bookletter 1911"/>
              <a:sym typeface="Goudy Bookletter 1911"/>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59"/>
          <p:cNvSpPr txBox="1"/>
          <p:nvPr>
            <p:ph type="title"/>
          </p:nvPr>
        </p:nvSpPr>
        <p:spPr>
          <a:xfrm>
            <a:off x="1025350" y="393750"/>
            <a:ext cx="7899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Goudy Bookletter 1911"/>
                <a:ea typeface="Goudy Bookletter 1911"/>
                <a:cs typeface="Goudy Bookletter 1911"/>
                <a:sym typeface="Goudy Bookletter 1911"/>
              </a:rPr>
              <a:t>Case Study</a:t>
            </a:r>
            <a:r>
              <a:rPr lang="en-GB">
                <a:latin typeface="Goudy Bookletter 1911"/>
                <a:ea typeface="Goudy Bookletter 1911"/>
                <a:cs typeface="Goudy Bookletter 1911"/>
                <a:sym typeface="Goudy Bookletter 1911"/>
              </a:rPr>
              <a:t>: Predict failure of air pressure system of heavy trucks</a:t>
            </a:r>
            <a:endParaRPr>
              <a:latin typeface="Goudy Bookletter 1911"/>
              <a:ea typeface="Goudy Bookletter 1911"/>
              <a:cs typeface="Goudy Bookletter 1911"/>
              <a:sym typeface="Goudy Bookletter 1911"/>
            </a:endParaRPr>
          </a:p>
        </p:txBody>
      </p:sp>
      <p:sp>
        <p:nvSpPr>
          <p:cNvPr id="530" name="Google Shape;530;p59"/>
          <p:cNvSpPr txBox="1"/>
          <p:nvPr>
            <p:ph idx="1" type="body"/>
          </p:nvPr>
        </p:nvSpPr>
        <p:spPr>
          <a:xfrm>
            <a:off x="622350" y="1483500"/>
            <a:ext cx="7899300" cy="31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Goal: </a:t>
            </a:r>
            <a:r>
              <a:rPr lang="en-GB" sz="1800">
                <a:latin typeface="Goudy Bookletter 1911"/>
                <a:ea typeface="Goudy Bookletter 1911"/>
                <a:cs typeface="Goudy Bookletter 1911"/>
                <a:sym typeface="Goudy Bookletter 1911"/>
              </a:rPr>
              <a:t>Predict the imminent failure of a safety-critical part in the air pressure system of heavy trucks.</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Method: Sensor data, consisting of 170 attributes (comprising single-element values and histograms), were used to train an module for predicting imminent failures.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Dataset: consisted of 76,000 instances.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Accuracy: Predict failure in air pressure system with 68% recall and 79% precision.</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HW: Run on an inexpensive MCU like the ARM Cortex-M0, requires only 133 kB of memory and can operate on as low as 93 µW of battery power.</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800">
              <a:latin typeface="Goudy Bookletter 1911"/>
              <a:ea typeface="Goudy Bookletter 1911"/>
              <a:cs typeface="Goudy Bookletter 1911"/>
              <a:sym typeface="Goudy Bookletter 1911"/>
            </a:endParaRPr>
          </a:p>
        </p:txBody>
      </p:sp>
      <p:sp>
        <p:nvSpPr>
          <p:cNvPr id="531" name="Google Shape;531;p59"/>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Goudy Bookletter 1911"/>
                <a:ea typeface="Goudy Bookletter 1911"/>
                <a:cs typeface="Goudy Bookletter 1911"/>
                <a:sym typeface="Goudy Bookletter 1911"/>
              </a:rPr>
              <a:t>Use Case II: Human Activity Recognition</a:t>
            </a:r>
            <a:endParaRPr>
              <a:latin typeface="Goudy Bookletter 1911"/>
              <a:ea typeface="Goudy Bookletter 1911"/>
              <a:cs typeface="Goudy Bookletter 1911"/>
              <a:sym typeface="Goudy Bookletter 1911"/>
            </a:endParaRPr>
          </a:p>
        </p:txBody>
      </p:sp>
      <p:sp>
        <p:nvSpPr>
          <p:cNvPr id="537" name="Google Shape;537;p60"/>
          <p:cNvSpPr txBox="1"/>
          <p:nvPr>
            <p:ph idx="1" type="body"/>
          </p:nvPr>
        </p:nvSpPr>
        <p:spPr>
          <a:xfrm>
            <a:off x="3580275" y="1702025"/>
            <a:ext cx="5361900" cy="2298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Objective: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900">
                <a:solidFill>
                  <a:srgbClr val="FFFFFF"/>
                </a:solidFill>
                <a:latin typeface="Goudy Bookletter 1911"/>
                <a:ea typeface="Goudy Bookletter 1911"/>
                <a:cs typeface="Goudy Bookletter 1911"/>
                <a:sym typeface="Goudy Bookletter 1911"/>
              </a:rPr>
              <a:t>Predicting movement of a person based on sensor data. Do all their processing locally and therefore avoid data privacy and security issues.</a:t>
            </a:r>
            <a:endParaRPr sz="19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900">
              <a:solidFill>
                <a:srgbClr val="FFFFFF"/>
              </a:solidFill>
              <a:latin typeface="Goudy Bookletter 1911"/>
              <a:ea typeface="Goudy Bookletter 1911"/>
              <a:cs typeface="Goudy Bookletter 1911"/>
              <a:sym typeface="Goudy Bookletter 1911"/>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1"/>
          <p:cNvSpPr txBox="1"/>
          <p:nvPr>
            <p:ph type="title"/>
          </p:nvPr>
        </p:nvSpPr>
        <p:spPr>
          <a:xfrm>
            <a:off x="1025350" y="393750"/>
            <a:ext cx="7899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Goudy Bookletter 1911"/>
                <a:ea typeface="Goudy Bookletter 1911"/>
                <a:cs typeface="Goudy Bookletter 1911"/>
                <a:sym typeface="Goudy Bookletter 1911"/>
              </a:rPr>
              <a:t>HW</a:t>
            </a:r>
            <a:r>
              <a:rPr b="1" lang="en-GB" sz="2800">
                <a:latin typeface="Goudy Bookletter 1911"/>
                <a:ea typeface="Goudy Bookletter 1911"/>
                <a:cs typeface="Goudy Bookletter 1911"/>
                <a:sym typeface="Goudy Bookletter 1911"/>
              </a:rPr>
              <a:t> for Human Activity Recognition</a:t>
            </a:r>
            <a:endParaRPr sz="2800">
              <a:latin typeface="Goudy Bookletter 1911"/>
              <a:ea typeface="Goudy Bookletter 1911"/>
              <a:cs typeface="Goudy Bookletter 1911"/>
              <a:sym typeface="Goudy Bookletter 1911"/>
            </a:endParaRPr>
          </a:p>
        </p:txBody>
      </p:sp>
      <p:sp>
        <p:nvSpPr>
          <p:cNvPr id="543" name="Google Shape;543;p61"/>
          <p:cNvSpPr txBox="1"/>
          <p:nvPr>
            <p:ph idx="1" type="body"/>
          </p:nvPr>
        </p:nvSpPr>
        <p:spPr>
          <a:xfrm>
            <a:off x="268950" y="1438475"/>
            <a:ext cx="8655600" cy="3479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Goudy Bookletter 1911"/>
              <a:buChar char="●"/>
            </a:pPr>
            <a:r>
              <a:rPr lang="en-GB" sz="1800">
                <a:latin typeface="Goudy Bookletter 1911"/>
                <a:ea typeface="Goudy Bookletter 1911"/>
                <a:cs typeface="Goudy Bookletter 1911"/>
                <a:sym typeface="Goudy Bookletter 1911"/>
              </a:rPr>
              <a:t>Smart phones and other personal tracking devices used for fitness and health monitoring are cheap and ubiquitous.</a:t>
            </a:r>
            <a:endParaRPr sz="1800">
              <a:latin typeface="Goudy Bookletter 1911"/>
              <a:ea typeface="Goudy Bookletter 1911"/>
              <a:cs typeface="Goudy Bookletter 1911"/>
              <a:sym typeface="Goudy Bookletter 1911"/>
            </a:endParaRPr>
          </a:p>
          <a:p>
            <a:pPr indent="0" lvl="0" marL="0" marR="0" rtl="0" algn="l">
              <a:lnSpc>
                <a:spcPct val="115000"/>
              </a:lnSpc>
              <a:spcBef>
                <a:spcPts val="1600"/>
              </a:spcBef>
              <a:spcAft>
                <a:spcPts val="0"/>
              </a:spcAft>
              <a:buNone/>
            </a:pPr>
            <a:r>
              <a:t/>
            </a:r>
            <a:endParaRPr sz="1800">
              <a:latin typeface="Goudy Bookletter 1911"/>
              <a:ea typeface="Goudy Bookletter 1911"/>
              <a:cs typeface="Goudy Bookletter 1911"/>
              <a:sym typeface="Goudy Bookletter 1911"/>
            </a:endParaRPr>
          </a:p>
          <a:p>
            <a:pPr indent="-342900" lvl="0" marL="457200" marR="0" rtl="0" algn="l">
              <a:lnSpc>
                <a:spcPct val="115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An increase of 28.4% in shipments of Intelligent Wearables in 2018, while the traditional wearable market saw a steep 9.2% decrease.</a:t>
            </a:r>
            <a:endParaRPr sz="1800">
              <a:latin typeface="Goudy Bookletter 1911"/>
              <a:ea typeface="Goudy Bookletter 1911"/>
              <a:cs typeface="Goudy Bookletter 1911"/>
              <a:sym typeface="Goudy Bookletter 1911"/>
            </a:endParaRPr>
          </a:p>
          <a:p>
            <a:pPr indent="-342900" lvl="1" marL="9144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Over $172.2M units sold during 2018. 31.4% up from the previous year.</a:t>
            </a:r>
            <a:endParaRPr sz="1800">
              <a:latin typeface="Goudy Bookletter 1911"/>
              <a:ea typeface="Goudy Bookletter 1911"/>
              <a:cs typeface="Goudy Bookletter 1911"/>
              <a:sym typeface="Goudy Bookletter 1911"/>
            </a:endParaRPr>
          </a:p>
          <a:p>
            <a:pPr indent="-342900" lvl="2" marL="13716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Smartwatches together grew 54.3%in 2018</a:t>
            </a:r>
            <a:endParaRPr sz="1800">
              <a:latin typeface="Goudy Bookletter 1911"/>
              <a:ea typeface="Goudy Bookletter 1911"/>
              <a:cs typeface="Goudy Bookletter 1911"/>
              <a:sym typeface="Goudy Bookletter 1911"/>
            </a:endParaRPr>
          </a:p>
          <a:p>
            <a:pPr indent="-342900" lvl="1" marL="914400" marR="0" rtl="0" algn="l">
              <a:lnSpc>
                <a:spcPct val="115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Apple, Xiaomi, Huawei and Fitbit are investing a lot.</a:t>
            </a:r>
            <a:endParaRPr sz="1800">
              <a:latin typeface="Goudy Bookletter 1911"/>
              <a:ea typeface="Goudy Bookletter 1911"/>
              <a:cs typeface="Goudy Bookletter 1911"/>
              <a:sym typeface="Goudy Bookletter 1911"/>
            </a:endParaRPr>
          </a:p>
          <a:p>
            <a:pPr indent="0" lvl="0" marL="0" marR="0" rtl="0" algn="l">
              <a:lnSpc>
                <a:spcPct val="115000"/>
              </a:lnSpc>
              <a:spcBef>
                <a:spcPts val="1600"/>
              </a:spcBef>
              <a:spcAft>
                <a:spcPts val="0"/>
              </a:spcAft>
              <a:buNone/>
            </a:pPr>
            <a:r>
              <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800">
                <a:latin typeface="Goudy Bookletter 1911"/>
                <a:ea typeface="Goudy Bookletter 1911"/>
                <a:cs typeface="Goudy Bookletter 1911"/>
                <a:sym typeface="Goudy Bookletter 1911"/>
              </a:rPr>
              <a:t>	</a:t>
            </a:r>
            <a:endParaRPr sz="1800">
              <a:latin typeface="Goudy Bookletter 1911"/>
              <a:ea typeface="Goudy Bookletter 1911"/>
              <a:cs typeface="Goudy Bookletter 1911"/>
              <a:sym typeface="Goudy Bookletter 1911"/>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2"/>
          <p:cNvSpPr txBox="1"/>
          <p:nvPr>
            <p:ph type="title"/>
          </p:nvPr>
        </p:nvSpPr>
        <p:spPr>
          <a:xfrm>
            <a:off x="1025350" y="393750"/>
            <a:ext cx="7899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Goudy Bookletter 1911"/>
                <a:ea typeface="Goudy Bookletter 1911"/>
                <a:cs typeface="Goudy Bookletter 1911"/>
                <a:sym typeface="Goudy Bookletter 1911"/>
              </a:rPr>
              <a:t>Future of </a:t>
            </a:r>
            <a:r>
              <a:rPr b="1" lang="en-GB" sz="2800">
                <a:latin typeface="Goudy Bookletter 1911"/>
                <a:ea typeface="Goudy Bookletter 1911"/>
                <a:cs typeface="Goudy Bookletter 1911"/>
                <a:sym typeface="Goudy Bookletter 1911"/>
              </a:rPr>
              <a:t>HW for Human Activity Recognition</a:t>
            </a:r>
            <a:endParaRPr sz="2800">
              <a:latin typeface="Goudy Bookletter 1911"/>
              <a:ea typeface="Goudy Bookletter 1911"/>
              <a:cs typeface="Goudy Bookletter 1911"/>
              <a:sym typeface="Goudy Bookletter 1911"/>
            </a:endParaRPr>
          </a:p>
        </p:txBody>
      </p:sp>
      <p:sp>
        <p:nvSpPr>
          <p:cNvPr id="549" name="Google Shape;549;p62"/>
          <p:cNvSpPr txBox="1"/>
          <p:nvPr/>
        </p:nvSpPr>
        <p:spPr>
          <a:xfrm>
            <a:off x="151275" y="4622425"/>
            <a:ext cx="30591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@ccinsight</a:t>
            </a:r>
            <a:endParaRPr>
              <a:solidFill>
                <a:schemeClr val="lt1"/>
              </a:solidFill>
              <a:latin typeface="Lato"/>
              <a:ea typeface="Lato"/>
              <a:cs typeface="Lato"/>
              <a:sym typeface="Lato"/>
            </a:endParaRPr>
          </a:p>
        </p:txBody>
      </p:sp>
      <p:sp>
        <p:nvSpPr>
          <p:cNvPr id="550" name="Google Shape;550;p62"/>
          <p:cNvSpPr txBox="1"/>
          <p:nvPr>
            <p:ph idx="1" type="body"/>
          </p:nvPr>
        </p:nvSpPr>
        <p:spPr>
          <a:xfrm>
            <a:off x="314700" y="1865725"/>
            <a:ext cx="4257300" cy="27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Forecasts: 411 million smart wearables worth $34 billion to be sold in 2020</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800">
                <a:latin typeface="Goudy Bookletter 1911"/>
                <a:ea typeface="Goudy Bookletter 1911"/>
                <a:cs typeface="Goudy Bookletter 1911"/>
                <a:sym typeface="Goudy Bookletter 1911"/>
              </a:rPr>
              <a:t>	From 84 million in 2015.</a:t>
            </a:r>
            <a:endParaRPr sz="1800">
              <a:latin typeface="Goudy Bookletter 1911"/>
              <a:ea typeface="Goudy Bookletter 1911"/>
              <a:cs typeface="Goudy Bookletter 1911"/>
              <a:sym typeface="Goudy Bookletter 1911"/>
            </a:endParaRPr>
          </a:p>
        </p:txBody>
      </p:sp>
      <p:pic>
        <p:nvPicPr>
          <p:cNvPr id="551" name="Google Shape;551;p62"/>
          <p:cNvPicPr preferRelativeResize="0"/>
          <p:nvPr/>
        </p:nvPicPr>
        <p:blipFill>
          <a:blip r:embed="rId3">
            <a:alphaModFix/>
          </a:blip>
          <a:stretch>
            <a:fillRect/>
          </a:stretch>
        </p:blipFill>
        <p:spPr>
          <a:xfrm>
            <a:off x="4740096" y="1438475"/>
            <a:ext cx="4257302" cy="3479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Goudy Bookletter 1911"/>
                <a:ea typeface="Goudy Bookletter 1911"/>
                <a:cs typeface="Goudy Bookletter 1911"/>
                <a:sym typeface="Goudy Bookletter 1911"/>
              </a:rPr>
              <a:t>Human Activity Recognition</a:t>
            </a:r>
            <a:endParaRPr>
              <a:latin typeface="Goudy Bookletter 1911"/>
              <a:ea typeface="Goudy Bookletter 1911"/>
              <a:cs typeface="Goudy Bookletter 1911"/>
              <a:sym typeface="Goudy Bookletter 1911"/>
            </a:endParaRPr>
          </a:p>
        </p:txBody>
      </p:sp>
      <p:sp>
        <p:nvSpPr>
          <p:cNvPr id="557" name="Google Shape;557;p63"/>
          <p:cNvSpPr txBox="1"/>
          <p:nvPr>
            <p:ph idx="1" type="body"/>
          </p:nvPr>
        </p:nvSpPr>
        <p:spPr>
          <a:xfrm>
            <a:off x="190825" y="1386425"/>
            <a:ext cx="8801100" cy="358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Goudy Bookletter 1911"/>
                <a:ea typeface="Goudy Bookletter 1911"/>
                <a:cs typeface="Goudy Bookletter 1911"/>
                <a:sym typeface="Goudy Bookletter 1911"/>
              </a:rPr>
              <a:t>Method:</a:t>
            </a:r>
            <a:endParaRPr sz="1800">
              <a:latin typeface="Goudy Bookletter 1911"/>
              <a:ea typeface="Goudy Bookletter 1911"/>
              <a:cs typeface="Goudy Bookletter 1911"/>
              <a:sym typeface="Goudy Bookletter 1911"/>
            </a:endParaRPr>
          </a:p>
          <a:p>
            <a:pPr indent="-342900" lvl="0" marL="457200" rtl="0" algn="l">
              <a:lnSpc>
                <a:spcPct val="150000"/>
              </a:lnSpc>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Ultra-low power edge inference</a:t>
            </a:r>
            <a:endParaRPr sz="1800">
              <a:latin typeface="Goudy Bookletter 1911"/>
              <a:ea typeface="Goudy Bookletter 1911"/>
              <a:cs typeface="Goudy Bookletter 1911"/>
              <a:sym typeface="Goudy Bookletter 1911"/>
            </a:endParaRPr>
          </a:p>
          <a:p>
            <a:pPr indent="-342900" lvl="0" marL="457200" rtl="0" algn="l">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Cut down on frequency and amount of data uploaded by edge devices. </a:t>
            </a:r>
            <a:endParaRPr sz="1800">
              <a:latin typeface="Goudy Bookletter 1911"/>
              <a:ea typeface="Goudy Bookletter 1911"/>
              <a:cs typeface="Goudy Bookletter 1911"/>
              <a:sym typeface="Goudy Bookletter 1911"/>
            </a:endParaRPr>
          </a:p>
          <a:p>
            <a:pPr indent="-342900" lvl="0" marL="457200" rtl="0" algn="l">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Run  inexpensive hardware while operating on µWs of battery power</a:t>
            </a:r>
            <a:endParaRPr sz="1800">
              <a:latin typeface="Goudy Bookletter 1911"/>
              <a:ea typeface="Goudy Bookletter 1911"/>
              <a:cs typeface="Goudy Bookletter 1911"/>
              <a:sym typeface="Goudy Bookletter 1911"/>
            </a:endParaRPr>
          </a:p>
          <a:p>
            <a:pPr indent="-342900" lvl="0" marL="457200" rtl="0" algn="l">
              <a:lnSpc>
                <a:spcPct val="150000"/>
              </a:lnSpc>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Translate insights received from a multitude of sensors into decisions rapidly while employing a minimum of resources.</a:t>
            </a:r>
            <a:endParaRPr sz="1800">
              <a:latin typeface="Goudy Bookletter 1911"/>
              <a:ea typeface="Goudy Bookletter 1911"/>
              <a:cs typeface="Goudy Bookletter 1911"/>
              <a:sym typeface="Goudy Bookletter 1911"/>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64"/>
          <p:cNvSpPr txBox="1"/>
          <p:nvPr>
            <p:ph type="title"/>
          </p:nvPr>
        </p:nvSpPr>
        <p:spPr>
          <a:xfrm>
            <a:off x="1025350" y="393750"/>
            <a:ext cx="7899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Goudy Bookletter 1911"/>
                <a:ea typeface="Goudy Bookletter 1911"/>
                <a:cs typeface="Goudy Bookletter 1911"/>
                <a:sym typeface="Goudy Bookletter 1911"/>
              </a:rPr>
              <a:t>ML for Human Activity Recognition</a:t>
            </a:r>
            <a:endParaRPr sz="2800">
              <a:latin typeface="Goudy Bookletter 1911"/>
              <a:ea typeface="Goudy Bookletter 1911"/>
              <a:cs typeface="Goudy Bookletter 1911"/>
              <a:sym typeface="Goudy Bookletter 1911"/>
            </a:endParaRPr>
          </a:p>
        </p:txBody>
      </p:sp>
      <p:sp>
        <p:nvSpPr>
          <p:cNvPr id="563" name="Google Shape;563;p64"/>
          <p:cNvSpPr txBox="1"/>
          <p:nvPr>
            <p:ph idx="1" type="body"/>
          </p:nvPr>
        </p:nvSpPr>
        <p:spPr>
          <a:xfrm>
            <a:off x="268950" y="1438475"/>
            <a:ext cx="8655600" cy="34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HAR: a challenging multivariate time series classification task.</a:t>
            </a:r>
            <a:endParaRPr sz="1800">
              <a:latin typeface="Goudy Bookletter 1911"/>
              <a:ea typeface="Goudy Bookletter 1911"/>
              <a:cs typeface="Goudy Bookletter 1911"/>
              <a:sym typeface="Goudy Bookletter 1911"/>
            </a:endParaRPr>
          </a:p>
          <a:p>
            <a:pPr indent="-342900" lvl="1" marL="9144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Walking, talking, standing, and sitting</a:t>
            </a:r>
            <a:endParaRPr sz="1800">
              <a:latin typeface="Goudy Bookletter 1911"/>
              <a:ea typeface="Goudy Bookletter 1911"/>
              <a:cs typeface="Goudy Bookletter 1911"/>
              <a:sym typeface="Goudy Bookletter 1911"/>
            </a:endParaRPr>
          </a:p>
          <a:p>
            <a:pPr indent="-342900" lvl="1" marL="9144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Historically expensive to collect sensor data; requiring custom HW.</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a:t>
            </a:r>
            <a:r>
              <a:rPr lang="en-GB" sz="1800">
                <a:latin typeface="Goudy Bookletter 1911"/>
                <a:ea typeface="Goudy Bookletter 1911"/>
                <a:cs typeface="Goudy Bookletter 1911"/>
                <a:sym typeface="Goudy Bookletter 1911"/>
              </a:rPr>
              <a:t>nvolves predicting movement of a person based on sensor data.</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Traditionally involves deep domain expertise and methods from signal processing to correctly engineer features from raw data in order to fit a machine learning model.</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CNNs and RNNs have shown capable and even achieve state-of-the-art results by automatically learning features from the raw sensor data.</a:t>
            </a:r>
            <a:endParaRPr sz="1800">
              <a:latin typeface="Goudy Bookletter 1911"/>
              <a:ea typeface="Goudy Bookletter 1911"/>
              <a:cs typeface="Goudy Bookletter 1911"/>
              <a:sym typeface="Goudy Bookletter 1911"/>
            </a:endParaRPr>
          </a:p>
          <a:p>
            <a:pPr indent="-342900" lvl="1" marL="9144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CNNs and LSTMs, and perhaps both together, are best suited to learning features.</a:t>
            </a:r>
            <a:endParaRPr sz="1800">
              <a:latin typeface="Goudy Bookletter 1911"/>
              <a:ea typeface="Goudy Bookletter 1911"/>
              <a:cs typeface="Goudy Bookletter 1911"/>
              <a:sym typeface="Goudy Bookletter 1911"/>
            </a:endParaRPr>
          </a:p>
          <a:p>
            <a:pPr indent="-342900" lvl="1" marL="9144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Streams of sensor data are  split into subs-sequences called windows, and each window is associated with a broader activity.</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800">
                <a:latin typeface="Goudy Bookletter 1911"/>
                <a:ea typeface="Goudy Bookletter 1911"/>
                <a:cs typeface="Goudy Bookletter 1911"/>
                <a:sym typeface="Goudy Bookletter 1911"/>
              </a:rPr>
              <a:t>	</a:t>
            </a:r>
            <a:endParaRPr sz="1800">
              <a:latin typeface="Goudy Bookletter 1911"/>
              <a:ea typeface="Goudy Bookletter 1911"/>
              <a:cs typeface="Goudy Bookletter 1911"/>
              <a:sym typeface="Goudy Bookletter 1911"/>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5"/>
          <p:cNvSpPr txBox="1"/>
          <p:nvPr>
            <p:ph type="title"/>
          </p:nvPr>
        </p:nvSpPr>
        <p:spPr>
          <a:xfrm>
            <a:off x="1025350" y="393750"/>
            <a:ext cx="7899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Goudy Bookletter 1911"/>
                <a:ea typeface="Goudy Bookletter 1911"/>
                <a:cs typeface="Goudy Bookletter 1911"/>
                <a:sym typeface="Goudy Bookletter 1911"/>
              </a:rPr>
              <a:t>Case Study</a:t>
            </a:r>
            <a:r>
              <a:rPr lang="en-GB">
                <a:latin typeface="Goudy Bookletter 1911"/>
                <a:ea typeface="Goudy Bookletter 1911"/>
                <a:cs typeface="Goudy Bookletter 1911"/>
                <a:sym typeface="Goudy Bookletter 1911"/>
              </a:rPr>
              <a:t>: Classify Human Activity Recognition</a:t>
            </a:r>
            <a:endParaRPr>
              <a:latin typeface="Goudy Bookletter 1911"/>
              <a:ea typeface="Goudy Bookletter 1911"/>
              <a:cs typeface="Goudy Bookletter 1911"/>
              <a:sym typeface="Goudy Bookletter 1911"/>
            </a:endParaRPr>
          </a:p>
        </p:txBody>
      </p:sp>
      <p:sp>
        <p:nvSpPr>
          <p:cNvPr id="569" name="Google Shape;569;p65"/>
          <p:cNvSpPr txBox="1"/>
          <p:nvPr>
            <p:ph idx="1" type="body"/>
          </p:nvPr>
        </p:nvSpPr>
        <p:spPr>
          <a:xfrm>
            <a:off x="387025" y="1483500"/>
            <a:ext cx="8370300" cy="31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Goal: </a:t>
            </a:r>
            <a:r>
              <a:rPr lang="en-GB" sz="1800">
                <a:latin typeface="Goudy Bookletter 1911"/>
                <a:ea typeface="Goudy Bookletter 1911"/>
                <a:cs typeface="Goudy Bookletter 1911"/>
                <a:sym typeface="Goudy Bookletter 1911"/>
              </a:rPr>
              <a:t>Determine the state of a person from among laying, sitting, standing, walking, walking downstairs, and walking upstairs based on sensor data from a smartphone.</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Method: </a:t>
            </a:r>
            <a:r>
              <a:rPr lang="en-GB" sz="1800">
                <a:latin typeface="Goudy Bookletter 1911"/>
                <a:ea typeface="Goudy Bookletter 1911"/>
                <a:cs typeface="Goudy Bookletter 1911"/>
                <a:sym typeface="Goudy Bookletter 1911"/>
              </a:rPr>
              <a:t>Triaxial acceleration and triaxial angular velocity readings were used to train a module for recognizing the activity</a:t>
            </a:r>
            <a:r>
              <a:rPr lang="en-GB" sz="1800">
                <a:latin typeface="Goudy Bookletter 1911"/>
                <a:ea typeface="Goudy Bookletter 1911"/>
                <a:cs typeface="Goudy Bookletter 1911"/>
                <a:sym typeface="Goudy Bookletter 1911"/>
              </a:rPr>
              <a:t>.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Dataset: </a:t>
            </a:r>
            <a:r>
              <a:rPr lang="en-GB" sz="1800">
                <a:latin typeface="Goudy Bookletter 1911"/>
                <a:ea typeface="Goudy Bookletter 1911"/>
                <a:cs typeface="Goudy Bookletter 1911"/>
                <a:sym typeface="Goudy Bookletter 1911"/>
              </a:rPr>
              <a:t>More than 10,000 time-series instances used to train and test.</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Accuracy: Classify activity with an accuracy of 95%.</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800">
                <a:latin typeface="Goudy Bookletter 1911"/>
                <a:ea typeface="Goudy Bookletter 1911"/>
                <a:cs typeface="Goudy Bookletter 1911"/>
                <a:sym typeface="Goudy Bookletter 1911"/>
              </a:rPr>
              <a:t>HW: Run on an inexpensive MCU like the ARM Cortex-M0, requires only </a:t>
            </a:r>
            <a:r>
              <a:rPr lang="en-GB" sz="1800">
                <a:latin typeface="Goudy Bookletter 1911"/>
                <a:ea typeface="Goudy Bookletter 1911"/>
                <a:cs typeface="Goudy Bookletter 1911"/>
                <a:sym typeface="Goudy Bookletter 1911"/>
              </a:rPr>
              <a:t>3 kB of memory while operating on µWs of battery power</a:t>
            </a:r>
            <a:r>
              <a:rPr lang="en-GB" sz="1800">
                <a:latin typeface="Goudy Bookletter 1911"/>
                <a:ea typeface="Goudy Bookletter 1911"/>
                <a:cs typeface="Goudy Bookletter 1911"/>
                <a:sym typeface="Goudy Bookletter 1911"/>
              </a:rPr>
              <a:t>.</a:t>
            </a:r>
            <a:endParaRPr sz="1800">
              <a:latin typeface="Goudy Bookletter 1911"/>
              <a:ea typeface="Goudy Bookletter 1911"/>
              <a:cs typeface="Goudy Bookletter 1911"/>
              <a:sym typeface="Goudy Bookletter 1911"/>
            </a:endParaRPr>
          </a:p>
        </p:txBody>
      </p:sp>
      <p:sp>
        <p:nvSpPr>
          <p:cNvPr id="570" name="Google Shape;570;p65"/>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A Brief History</a:t>
            </a:r>
            <a:endParaRPr sz="3000">
              <a:latin typeface="Goudy Bookletter 1911"/>
              <a:ea typeface="Goudy Bookletter 1911"/>
              <a:cs typeface="Goudy Bookletter 1911"/>
              <a:sym typeface="Goudy Bookletter 1911"/>
            </a:endParaRPr>
          </a:p>
        </p:txBody>
      </p:sp>
      <p:sp>
        <p:nvSpPr>
          <p:cNvPr id="264" name="Google Shape;264;p21"/>
          <p:cNvSpPr txBox="1"/>
          <p:nvPr>
            <p:ph idx="1" type="body"/>
          </p:nvPr>
        </p:nvSpPr>
        <p:spPr>
          <a:xfrm>
            <a:off x="104825" y="2035000"/>
            <a:ext cx="8568300" cy="288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solidFill>
                  <a:srgbClr val="FFFFFF"/>
                </a:solidFill>
                <a:latin typeface="Goudy Bookletter 1911"/>
                <a:ea typeface="Goudy Bookletter 1911"/>
                <a:cs typeface="Goudy Bookletter 1911"/>
                <a:sym typeface="Goudy Bookletter 1911"/>
              </a:rPr>
              <a:t>Main ideas behind deep learning have been in place for decades, it wasn’t until </a:t>
            </a:r>
            <a:r>
              <a:rPr b="1" lang="en-GB" sz="1800">
                <a:solidFill>
                  <a:srgbClr val="FFFFFF"/>
                </a:solidFill>
                <a:latin typeface="Goudy Bookletter 1911"/>
                <a:ea typeface="Goudy Bookletter 1911"/>
                <a:cs typeface="Goudy Bookletter 1911"/>
                <a:sym typeface="Goudy Bookletter 1911"/>
              </a:rPr>
              <a:t>data sets</a:t>
            </a:r>
            <a:r>
              <a:rPr lang="en-GB" sz="1800">
                <a:solidFill>
                  <a:srgbClr val="FFFFFF"/>
                </a:solidFill>
                <a:latin typeface="Goudy Bookletter 1911"/>
                <a:ea typeface="Goudy Bookletter 1911"/>
                <a:cs typeface="Goudy Bookletter 1911"/>
                <a:sym typeface="Goudy Bookletter 1911"/>
              </a:rPr>
              <a:t> became large enough and </a:t>
            </a:r>
            <a:r>
              <a:rPr b="1" lang="en-GB" sz="1800">
                <a:solidFill>
                  <a:srgbClr val="FFFFFF"/>
                </a:solidFill>
                <a:latin typeface="Goudy Bookletter 1911"/>
                <a:ea typeface="Goudy Bookletter 1911"/>
                <a:cs typeface="Goudy Bookletter 1911"/>
                <a:sym typeface="Goudy Bookletter 1911"/>
              </a:rPr>
              <a:t>computers got fast enough</a:t>
            </a:r>
            <a:r>
              <a:rPr lang="en-GB" sz="1800">
                <a:solidFill>
                  <a:srgbClr val="FFFFFF"/>
                </a:solidFill>
                <a:latin typeface="Goudy Bookletter 1911"/>
                <a:ea typeface="Goudy Bookletter 1911"/>
                <a:cs typeface="Goudy Bookletter 1911"/>
                <a:sym typeface="Goudy Bookletter 1911"/>
              </a:rPr>
              <a:t> that their true power could be revealed.</a:t>
            </a:r>
            <a:endParaRPr sz="1800">
              <a:solidFill>
                <a:srgbClr val="FFFFFF"/>
              </a:solidFill>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800">
                <a:solidFill>
                  <a:srgbClr val="FFFFFF"/>
                </a:solidFill>
                <a:latin typeface="Goudy Bookletter 1911"/>
                <a:ea typeface="Goudy Bookletter 1911"/>
                <a:cs typeface="Goudy Bookletter 1911"/>
                <a:sym typeface="Goudy Bookletter 1911"/>
              </a:rPr>
              <a:t>GPUs, increased computational speeds by 1000 times over a 10 year span.</a:t>
            </a:r>
            <a:endParaRPr sz="1800">
              <a:solidFill>
                <a:srgbClr val="FFFFFF"/>
              </a:solidFill>
              <a:latin typeface="Goudy Bookletter 1911"/>
              <a:ea typeface="Goudy Bookletter 1911"/>
              <a:cs typeface="Goudy Bookletter 1911"/>
              <a:sym typeface="Goudy Bookletter 1911"/>
            </a:endParaRPr>
          </a:p>
          <a:p>
            <a:pPr indent="-342900" lvl="0" marL="457200" rtl="0" algn="l">
              <a:lnSpc>
                <a:spcPct val="100000"/>
              </a:lnSpc>
              <a:spcBef>
                <a:spcPts val="1600"/>
              </a:spcBef>
              <a:spcAft>
                <a:spcPts val="0"/>
              </a:spcAft>
              <a:buClr>
                <a:srgbClr val="FFFFFF"/>
              </a:buClr>
              <a:buSzPts val="1800"/>
              <a:buFont typeface="Goudy Bookletter 1911"/>
              <a:buChar char="●"/>
            </a:pPr>
            <a:r>
              <a:rPr lang="en-GB" sz="1800">
                <a:solidFill>
                  <a:srgbClr val="FFFFFF"/>
                </a:solidFill>
                <a:latin typeface="Goudy Bookletter 1911"/>
                <a:ea typeface="Goudy Bookletter 1911"/>
                <a:cs typeface="Goudy Bookletter 1911"/>
                <a:sym typeface="Goudy Bookletter 1911"/>
              </a:rPr>
              <a:t>By 2011, speed of GPUs had increased significantly</a:t>
            </a:r>
            <a:endParaRPr sz="1800">
              <a:solidFill>
                <a:srgbClr val="FFFFFF"/>
              </a:solidFill>
              <a:latin typeface="Goudy Bookletter 1911"/>
              <a:ea typeface="Goudy Bookletter 1911"/>
              <a:cs typeface="Goudy Bookletter 1911"/>
              <a:sym typeface="Goudy Bookletter 1911"/>
            </a:endParaRPr>
          </a:p>
          <a:p>
            <a:pPr indent="-342900" lvl="0" marL="457200" rtl="0" algn="l">
              <a:lnSpc>
                <a:spcPct val="100000"/>
              </a:lnSpc>
              <a:spcBef>
                <a:spcPts val="0"/>
              </a:spcBef>
              <a:spcAft>
                <a:spcPts val="0"/>
              </a:spcAft>
              <a:buClr>
                <a:srgbClr val="FFFFFF"/>
              </a:buClr>
              <a:buSzPts val="1800"/>
              <a:buFont typeface="Goudy Bookletter 1911"/>
              <a:buChar char="●"/>
            </a:pPr>
            <a:r>
              <a:rPr lang="en-GB" sz="1800">
                <a:solidFill>
                  <a:srgbClr val="FFFFFF"/>
                </a:solidFill>
                <a:latin typeface="Goudy Bookletter 1911"/>
                <a:ea typeface="Goudy Bookletter 1911"/>
                <a:cs typeface="Goudy Bookletter 1911"/>
                <a:sym typeface="Goudy Bookletter 1911"/>
              </a:rPr>
              <a:t>Making it possible to train CNNs </a:t>
            </a:r>
            <a:r>
              <a:rPr b="1" lang="en-GB" sz="1800">
                <a:solidFill>
                  <a:srgbClr val="FFFFFF"/>
                </a:solidFill>
                <a:latin typeface="Goudy Bookletter 1911"/>
                <a:ea typeface="Goudy Bookletter 1911"/>
                <a:cs typeface="Goudy Bookletter 1911"/>
                <a:sym typeface="Goudy Bookletter 1911"/>
              </a:rPr>
              <a:t>without</a:t>
            </a:r>
            <a:r>
              <a:rPr lang="en-GB" sz="1800">
                <a:solidFill>
                  <a:srgbClr val="FFFFFF"/>
                </a:solidFill>
                <a:latin typeface="Goudy Bookletter 1911"/>
                <a:ea typeface="Goudy Bookletter 1911"/>
                <a:cs typeface="Goudy Bookletter 1911"/>
                <a:sym typeface="Goudy Bookletter 1911"/>
              </a:rPr>
              <a:t> layer-by-layer pre-training</a:t>
            </a:r>
            <a:endParaRPr sz="1800">
              <a:solidFill>
                <a:srgbClr val="FFFFFF"/>
              </a:solidFill>
              <a:latin typeface="Goudy Bookletter 1911"/>
              <a:ea typeface="Goudy Bookletter 1911"/>
              <a:cs typeface="Goudy Bookletter 1911"/>
              <a:sym typeface="Goudy Bookletter 1911"/>
            </a:endParaRPr>
          </a:p>
          <a:p>
            <a:pPr indent="0" lvl="0" marL="0" rtl="0" algn="l">
              <a:lnSpc>
                <a:spcPct val="100000"/>
              </a:lnSpc>
              <a:spcBef>
                <a:spcPts val="1600"/>
              </a:spcBef>
              <a:spcAft>
                <a:spcPts val="1600"/>
              </a:spcAft>
              <a:buNone/>
            </a:pPr>
            <a:r>
              <a:rPr lang="en-GB" sz="1400">
                <a:solidFill>
                  <a:srgbClr val="FFFFFF"/>
                </a:solidFill>
                <a:latin typeface="Goudy Bookletter 1911"/>
                <a:ea typeface="Goudy Bookletter 1911"/>
                <a:cs typeface="Goudy Bookletter 1911"/>
                <a:sym typeface="Goudy Bookletter 1911"/>
              </a:rPr>
              <a:t>Widespread adoption of online global services, mobile smartphones, and GPS by the end of 1990s, internet companies such as Google, Amazon, Microsoft, and Yahoo! began to amass huge amounts of data in the form of audio, video, text, and user logs.</a:t>
            </a:r>
            <a:endParaRPr sz="1400">
              <a:solidFill>
                <a:srgbClr val="FFFFFF"/>
              </a:solidFill>
              <a:latin typeface="Goudy Bookletter 1911"/>
              <a:ea typeface="Goudy Bookletter 1911"/>
              <a:cs typeface="Goudy Bookletter 1911"/>
              <a:sym typeface="Goudy Bookletter 1911"/>
            </a:endParaRPr>
          </a:p>
        </p:txBody>
      </p:sp>
      <p:pic>
        <p:nvPicPr>
          <p:cNvPr id="265" name="Google Shape;265;p21"/>
          <p:cNvPicPr preferRelativeResize="0"/>
          <p:nvPr/>
        </p:nvPicPr>
        <p:blipFill>
          <a:blip r:embed="rId3">
            <a:alphaModFix/>
          </a:blip>
          <a:stretch>
            <a:fillRect/>
          </a:stretch>
        </p:blipFill>
        <p:spPr>
          <a:xfrm>
            <a:off x="5969400" y="130000"/>
            <a:ext cx="3048000" cy="1905000"/>
          </a:xfrm>
          <a:prstGeom prst="rect">
            <a:avLst/>
          </a:prstGeom>
          <a:noFill/>
          <a:ln>
            <a:noFill/>
          </a:ln>
        </p:spPr>
      </p:pic>
      <p:sp>
        <p:nvSpPr>
          <p:cNvPr id="266" name="Google Shape;266;p21"/>
          <p:cNvSpPr txBox="1"/>
          <p:nvPr/>
        </p:nvSpPr>
        <p:spPr>
          <a:xfrm>
            <a:off x="104825" y="1352938"/>
            <a:ext cx="5778300" cy="69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lt1"/>
                </a:solidFill>
                <a:latin typeface="Goudy Bookletter 1911"/>
                <a:ea typeface="Goudy Bookletter 1911"/>
                <a:cs typeface="Goudy Bookletter 1911"/>
                <a:sym typeface="Goudy Bookletter 1911"/>
              </a:rPr>
              <a:t>Speed and efficiency weren’t nearly as important as getting things to work in first place.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66"/>
          <p:cNvSpPr txBox="1"/>
          <p:nvPr>
            <p:ph type="title"/>
          </p:nvPr>
        </p:nvSpPr>
        <p:spPr>
          <a:xfrm>
            <a:off x="844950" y="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Goudy Bookletter 1911"/>
                <a:ea typeface="Goudy Bookletter 1911"/>
                <a:cs typeface="Goudy Bookletter 1911"/>
                <a:sym typeface="Goudy Bookletter 1911"/>
              </a:rPr>
              <a:t>Use Case III: Condition Monitoring and Predictive Maintenance</a:t>
            </a:r>
            <a:endParaRPr>
              <a:latin typeface="Goudy Bookletter 1911"/>
              <a:ea typeface="Goudy Bookletter 1911"/>
              <a:cs typeface="Goudy Bookletter 1911"/>
              <a:sym typeface="Goudy Bookletter 1911"/>
            </a:endParaRPr>
          </a:p>
        </p:txBody>
      </p:sp>
      <p:sp>
        <p:nvSpPr>
          <p:cNvPr id="576" name="Google Shape;576;p66"/>
          <p:cNvSpPr txBox="1"/>
          <p:nvPr>
            <p:ph idx="1" type="body"/>
          </p:nvPr>
        </p:nvSpPr>
        <p:spPr>
          <a:xfrm>
            <a:off x="4061825" y="2730225"/>
            <a:ext cx="5295000" cy="1415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Objective: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900">
                <a:solidFill>
                  <a:srgbClr val="FFFFFF"/>
                </a:solidFill>
                <a:latin typeface="Goudy Bookletter 1911"/>
                <a:ea typeface="Goudy Bookletter 1911"/>
                <a:cs typeface="Goudy Bookletter 1911"/>
                <a:sym typeface="Goudy Bookletter 1911"/>
              </a:rPr>
              <a:t>Identify the state of any machine in real time.</a:t>
            </a:r>
            <a:endParaRPr sz="19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900">
                <a:solidFill>
                  <a:srgbClr val="FFFFFF"/>
                </a:solidFill>
                <a:latin typeface="Goudy Bookletter 1911"/>
                <a:ea typeface="Goudy Bookletter 1911"/>
                <a:cs typeface="Goudy Bookletter 1911"/>
                <a:sym typeface="Goudy Bookletter 1911"/>
              </a:rPr>
              <a:t>   Save time &amp; money by switching from corrective,                </a:t>
            </a:r>
            <a:endParaRPr sz="19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0"/>
              </a:spcAft>
              <a:buNone/>
            </a:pPr>
            <a:r>
              <a:t/>
            </a:r>
            <a:endParaRPr sz="1900">
              <a:solidFill>
                <a:srgbClr val="FFFFFF"/>
              </a:solidFill>
              <a:latin typeface="Goudy Bookletter 1911"/>
              <a:ea typeface="Goudy Bookletter 1911"/>
              <a:cs typeface="Goudy Bookletter 1911"/>
              <a:sym typeface="Goudy Bookletter 1911"/>
            </a:endParaRPr>
          </a:p>
          <a:p>
            <a:pPr indent="0" lvl="0" marL="0" rtl="0" algn="l">
              <a:spcBef>
                <a:spcPts val="1600"/>
              </a:spcBef>
              <a:spcAft>
                <a:spcPts val="1600"/>
              </a:spcAft>
              <a:buNone/>
            </a:pPr>
            <a:r>
              <a:rPr lang="en-GB" sz="1900">
                <a:solidFill>
                  <a:srgbClr val="FFFFFF"/>
                </a:solidFill>
                <a:latin typeface="Goudy Bookletter 1911"/>
                <a:ea typeface="Goudy Bookletter 1911"/>
                <a:cs typeface="Goudy Bookletter 1911"/>
                <a:sym typeface="Goudy Bookletter 1911"/>
              </a:rPr>
              <a:t>  </a:t>
            </a:r>
            <a:endParaRPr sz="1900">
              <a:solidFill>
                <a:srgbClr val="FFFFFF"/>
              </a:solidFill>
              <a:latin typeface="Goudy Bookletter 1911"/>
              <a:ea typeface="Goudy Bookletter 1911"/>
              <a:cs typeface="Goudy Bookletter 1911"/>
              <a:sym typeface="Goudy Bookletter 1911"/>
            </a:endParaRPr>
          </a:p>
        </p:txBody>
      </p:sp>
      <p:pic>
        <p:nvPicPr>
          <p:cNvPr id="577" name="Google Shape;577;p66"/>
          <p:cNvPicPr preferRelativeResize="0"/>
          <p:nvPr/>
        </p:nvPicPr>
        <p:blipFill>
          <a:blip r:embed="rId3">
            <a:alphaModFix/>
          </a:blip>
          <a:stretch>
            <a:fillRect/>
          </a:stretch>
        </p:blipFill>
        <p:spPr>
          <a:xfrm>
            <a:off x="2918288" y="625188"/>
            <a:ext cx="6143625" cy="2105025"/>
          </a:xfrm>
          <a:prstGeom prst="rect">
            <a:avLst/>
          </a:prstGeom>
          <a:noFill/>
          <a:ln>
            <a:noFill/>
          </a:ln>
        </p:spPr>
      </p:pic>
      <p:sp>
        <p:nvSpPr>
          <p:cNvPr id="578" name="Google Shape;578;p66"/>
          <p:cNvSpPr txBox="1"/>
          <p:nvPr/>
        </p:nvSpPr>
        <p:spPr>
          <a:xfrm>
            <a:off x="5066225" y="4145325"/>
            <a:ext cx="3995700" cy="9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900">
                <a:solidFill>
                  <a:schemeClr val="lt1"/>
                </a:solidFill>
                <a:latin typeface="Goudy Bookletter 1911"/>
                <a:ea typeface="Goudy Bookletter 1911"/>
                <a:cs typeface="Goudy Bookletter 1911"/>
                <a:sym typeface="Goudy Bookletter 1911"/>
              </a:rPr>
              <a:t>preventive, zero-hour, or periodic maintenance to predictive maintenance.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6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7"/>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5" name="Google Shape;585;p67"/>
          <p:cNvPicPr preferRelativeResize="0"/>
          <p:nvPr/>
        </p:nvPicPr>
        <p:blipFill rotWithShape="1">
          <a:blip r:embed="rId3">
            <a:alphaModFix/>
          </a:blip>
          <a:srcRect b="0" l="17803" r="1603" t="9247"/>
          <a:stretch/>
        </p:blipFill>
        <p:spPr>
          <a:xfrm>
            <a:off x="3735838" y="0"/>
            <a:ext cx="5394688" cy="3334250"/>
          </a:xfrm>
          <a:prstGeom prst="rect">
            <a:avLst/>
          </a:prstGeom>
          <a:noFill/>
          <a:ln>
            <a:noFill/>
          </a:ln>
        </p:spPr>
      </p:pic>
      <p:pic>
        <p:nvPicPr>
          <p:cNvPr id="586" name="Google Shape;586;p67"/>
          <p:cNvPicPr preferRelativeResize="0"/>
          <p:nvPr/>
        </p:nvPicPr>
        <p:blipFill>
          <a:blip r:embed="rId4">
            <a:alphaModFix/>
          </a:blip>
          <a:stretch>
            <a:fillRect/>
          </a:stretch>
        </p:blipFill>
        <p:spPr>
          <a:xfrm>
            <a:off x="130325" y="3038236"/>
            <a:ext cx="3605525" cy="201908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3" name="Google Shape;593;p68"/>
          <p:cNvPicPr preferRelativeResize="0"/>
          <p:nvPr/>
        </p:nvPicPr>
        <p:blipFill>
          <a:blip r:embed="rId3">
            <a:alphaModFix/>
          </a:blip>
          <a:stretch>
            <a:fillRect/>
          </a:stretch>
        </p:blipFill>
        <p:spPr>
          <a:xfrm>
            <a:off x="1625" y="0"/>
            <a:ext cx="9140752"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Condition Monitoring and Predictive Maintenance</a:t>
            </a:r>
            <a:endParaRPr>
              <a:latin typeface="Goudy Bookletter 1911"/>
              <a:ea typeface="Goudy Bookletter 1911"/>
              <a:cs typeface="Goudy Bookletter 1911"/>
              <a:sym typeface="Goudy Bookletter 1911"/>
            </a:endParaRPr>
          </a:p>
        </p:txBody>
      </p:sp>
      <p:sp>
        <p:nvSpPr>
          <p:cNvPr id="599" name="Google Shape;599;p69"/>
          <p:cNvSpPr txBox="1"/>
          <p:nvPr>
            <p:ph idx="1" type="body"/>
          </p:nvPr>
        </p:nvSpPr>
        <p:spPr>
          <a:xfrm>
            <a:off x="420225" y="1479175"/>
            <a:ext cx="8454900" cy="332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Requires customization to specific machine type and function.</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Has been successfully used for pumps, conveyors, valves and motors - so far.</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Uses accelerometers, vibration sensors, and or sound, depending on specific use case.</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Time-to-Failure Prediction</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Identify the state of wear and predict time left before required maintenance.</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Anomaly Detection</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Detect unusual patterns on mechanicals, in real-time using vibration, sound or other sensors.</a:t>
            </a:r>
            <a:endParaRPr sz="1800">
              <a:latin typeface="Goudy Bookletter 1911"/>
              <a:ea typeface="Goudy Bookletter 1911"/>
              <a:cs typeface="Goudy Bookletter 1911"/>
              <a:sym typeface="Goudy Bookletter 1911"/>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Condition Monitoring and Predictive Maintenance</a:t>
            </a:r>
            <a:endParaRPr>
              <a:latin typeface="Goudy Bookletter 1911"/>
              <a:ea typeface="Goudy Bookletter 1911"/>
              <a:cs typeface="Goudy Bookletter 1911"/>
              <a:sym typeface="Goudy Bookletter 1911"/>
            </a:endParaRPr>
          </a:p>
        </p:txBody>
      </p:sp>
      <p:sp>
        <p:nvSpPr>
          <p:cNvPr id="605" name="Google Shape;605;p70"/>
          <p:cNvSpPr txBox="1"/>
          <p:nvPr>
            <p:ph idx="1" type="body"/>
          </p:nvPr>
        </p:nvSpPr>
        <p:spPr>
          <a:xfrm>
            <a:off x="420225" y="1479175"/>
            <a:ext cx="8454900" cy="3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Predictive maintenance on edge increases </a:t>
            </a:r>
            <a:r>
              <a:rPr lang="en-GB" sz="1800">
                <a:latin typeface="Goudy Bookletter 1911"/>
                <a:ea typeface="Goudy Bookletter 1911"/>
                <a:cs typeface="Goudy Bookletter 1911"/>
                <a:sym typeface="Goudy Bookletter 1911"/>
              </a:rPr>
              <a:t>availability</a:t>
            </a:r>
            <a:r>
              <a:rPr lang="en-GB" sz="1800">
                <a:latin typeface="Goudy Bookletter 1911"/>
                <a:ea typeface="Goudy Bookletter 1911"/>
                <a:cs typeface="Goudy Bookletter 1911"/>
                <a:sym typeface="Goudy Bookletter 1911"/>
              </a:rPr>
              <a:t> and scheduling flexibility.</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Continuous monitoring of data coming out of a complex system, making an ML model which looks for suspect patterns in that date. Then notify maintenance team if case one is found.</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Sensors:</a:t>
            </a:r>
            <a:endParaRPr sz="1800">
              <a:latin typeface="Goudy Bookletter 1911"/>
              <a:ea typeface="Goudy Bookletter 1911"/>
              <a:cs typeface="Goudy Bookletter 1911"/>
              <a:sym typeface="Goudy Bookletter 1911"/>
            </a:endParaRPr>
          </a:p>
          <a:p>
            <a:pPr indent="-342900" lvl="0" marL="457200" rtl="0" algn="l">
              <a:spcBef>
                <a:spcPts val="160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Accelerometry</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Vibration</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Temperature</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Sound</a:t>
            </a:r>
            <a:endParaRPr sz="1800">
              <a:latin typeface="Goudy Bookletter 1911"/>
              <a:ea typeface="Goudy Bookletter 1911"/>
              <a:cs typeface="Goudy Bookletter 1911"/>
              <a:sym typeface="Goudy Bookletter 1911"/>
            </a:endParaRPr>
          </a:p>
          <a:p>
            <a:pPr indent="-342900" lvl="0" marL="457200" rtl="0" algn="l">
              <a:spcBef>
                <a:spcPts val="0"/>
              </a:spcBef>
              <a:spcAft>
                <a:spcPts val="0"/>
              </a:spcAft>
              <a:buSzPts val="1800"/>
              <a:buFont typeface="Goudy Bookletter 1911"/>
              <a:buChar char="●"/>
            </a:pPr>
            <a:r>
              <a:rPr lang="en-GB" sz="1800">
                <a:latin typeface="Goudy Bookletter 1911"/>
                <a:ea typeface="Goudy Bookletter 1911"/>
                <a:cs typeface="Goudy Bookletter 1911"/>
                <a:sym typeface="Goudy Bookletter 1911"/>
              </a:rPr>
              <a:t>RPM</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800">
              <a:latin typeface="Goudy Bookletter 1911"/>
              <a:ea typeface="Goudy Bookletter 1911"/>
              <a:cs typeface="Goudy Bookletter 1911"/>
              <a:sym typeface="Goudy Bookletter 1911"/>
            </a:endParaRPr>
          </a:p>
        </p:txBody>
      </p:sp>
      <p:sp>
        <p:nvSpPr>
          <p:cNvPr id="606" name="Google Shape;606;p70"/>
          <p:cNvSpPr txBox="1"/>
          <p:nvPr/>
        </p:nvSpPr>
        <p:spPr>
          <a:xfrm>
            <a:off x="3631825" y="3311350"/>
            <a:ext cx="3000000" cy="142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Electrical</a:t>
            </a:r>
            <a:endParaRPr sz="1800">
              <a:solidFill>
                <a:schemeClr val="lt1"/>
              </a:solidFill>
              <a:latin typeface="Goudy Bookletter 1911"/>
              <a:ea typeface="Goudy Bookletter 1911"/>
              <a:cs typeface="Goudy Bookletter 1911"/>
              <a:sym typeface="Goudy Bookletter 1911"/>
            </a:endParaRPr>
          </a:p>
          <a:p>
            <a:pPr indent="-342900" lvl="0" marL="457200" rtl="0" algn="l">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Proprietary sensors</a:t>
            </a:r>
            <a:endParaRPr sz="1800">
              <a:solidFill>
                <a:schemeClr val="lt1"/>
              </a:solidFill>
              <a:latin typeface="Goudy Bookletter 1911"/>
              <a:ea typeface="Goudy Bookletter 1911"/>
              <a:cs typeface="Goudy Bookletter 1911"/>
              <a:sym typeface="Goudy Bookletter 1911"/>
            </a:endParaRPr>
          </a:p>
          <a:p>
            <a:pPr indent="-342900" lvl="0" marL="457200" rtl="0" algn="l">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Image</a:t>
            </a:r>
            <a:endParaRPr sz="1800">
              <a:solidFill>
                <a:schemeClr val="lt1"/>
              </a:solidFill>
              <a:latin typeface="Goudy Bookletter 1911"/>
              <a:ea typeface="Goudy Bookletter 1911"/>
              <a:cs typeface="Goudy Bookletter 1911"/>
              <a:sym typeface="Goudy Bookletter 1911"/>
            </a:endParaRPr>
          </a:p>
          <a:p>
            <a:pPr indent="-342900" lvl="0" marL="457200" rtl="0" algn="l">
              <a:lnSpc>
                <a:spcPct val="115000"/>
              </a:lnSpc>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Pressure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oudy Bookletter 1911"/>
                <a:ea typeface="Goudy Bookletter 1911"/>
                <a:cs typeface="Goudy Bookletter 1911"/>
                <a:sym typeface="Goudy Bookletter 1911"/>
              </a:rPr>
              <a:t>Case Study: Predicting Failure of Aircraft Turboprop Engines Ahead of Time</a:t>
            </a:r>
            <a:endParaRPr>
              <a:latin typeface="Goudy Bookletter 1911"/>
              <a:ea typeface="Goudy Bookletter 1911"/>
              <a:cs typeface="Goudy Bookletter 1911"/>
              <a:sym typeface="Goudy Bookletter 1911"/>
            </a:endParaRPr>
          </a:p>
        </p:txBody>
      </p:sp>
      <p:sp>
        <p:nvSpPr>
          <p:cNvPr id="612" name="Google Shape;612;p71"/>
          <p:cNvSpPr txBox="1"/>
          <p:nvPr>
            <p:ph idx="1" type="body"/>
          </p:nvPr>
        </p:nvSpPr>
        <p:spPr>
          <a:xfrm>
            <a:off x="420225" y="1479175"/>
            <a:ext cx="8454900" cy="3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oudy Bookletter 1911"/>
                <a:ea typeface="Goudy Bookletter 1911"/>
                <a:cs typeface="Goudy Bookletter 1911"/>
                <a:sym typeface="Goudy Bookletter 1911"/>
              </a:rPr>
              <a:t>Goal: Predict engine failure during next 1-15, 16-30, or 30+ operational cycles.</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Method: Use run-to-failure data from 21 sensors, including temperature, pressure, RPM, fuel flow, and others to train a module for predicting future failures.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Dataset: More than 34,000 histories. </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Accuracy: Predict future failure of turboprop engines with 95% of accuracy.</a:t>
            </a:r>
            <a:endParaRPr sz="1800">
              <a:latin typeface="Goudy Bookletter 1911"/>
              <a:ea typeface="Goudy Bookletter 1911"/>
              <a:cs typeface="Goudy Bookletter 1911"/>
              <a:sym typeface="Goudy Bookletter 1911"/>
            </a:endParaRPr>
          </a:p>
          <a:p>
            <a:pPr indent="0" lvl="0" marL="0" rtl="0" algn="l">
              <a:spcBef>
                <a:spcPts val="1600"/>
              </a:spcBef>
              <a:spcAft>
                <a:spcPts val="0"/>
              </a:spcAft>
              <a:buNone/>
            </a:pPr>
            <a:r>
              <a:rPr lang="en-GB" sz="1800">
                <a:latin typeface="Goudy Bookletter 1911"/>
                <a:ea typeface="Goudy Bookletter 1911"/>
                <a:cs typeface="Goudy Bookletter 1911"/>
                <a:sym typeface="Goudy Bookletter 1911"/>
              </a:rPr>
              <a:t>HW: Run on an inexpensive MCU like the ARM Cortex-M0, requires only 17 kB of memory while operating on µWs of battery power.</a:t>
            </a:r>
            <a:endParaRPr sz="1800">
              <a:latin typeface="Goudy Bookletter 1911"/>
              <a:ea typeface="Goudy Bookletter 1911"/>
              <a:cs typeface="Goudy Bookletter 1911"/>
              <a:sym typeface="Goudy Bookletter 1911"/>
            </a:endParaRPr>
          </a:p>
          <a:p>
            <a:pPr indent="0" lvl="0" marL="0" rtl="0" algn="l">
              <a:spcBef>
                <a:spcPts val="1600"/>
              </a:spcBef>
              <a:spcAft>
                <a:spcPts val="1600"/>
              </a:spcAft>
              <a:buNone/>
            </a:pPr>
            <a:r>
              <a:t/>
            </a:r>
            <a:endParaRPr sz="1800">
              <a:latin typeface="Goudy Bookletter 1911"/>
              <a:ea typeface="Goudy Bookletter 1911"/>
              <a:cs typeface="Goudy Bookletter 1911"/>
              <a:sym typeface="Goudy Bookletter 1911"/>
            </a:endParaRPr>
          </a:p>
        </p:txBody>
      </p:sp>
      <p:sp>
        <p:nvSpPr>
          <p:cNvPr id="613" name="Google Shape;613;p71"/>
          <p:cNvSpPr txBox="1"/>
          <p:nvPr/>
        </p:nvSpPr>
        <p:spPr>
          <a:xfrm>
            <a:off x="0" y="4814850"/>
            <a:ext cx="30000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50">
                <a:solidFill>
                  <a:srgbClr val="FFFFFF"/>
                </a:solidFill>
              </a:rPr>
              <a:t>www.infxl.com</a:t>
            </a:r>
            <a:endParaRPr sz="95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2"/>
          <p:cNvSpPr txBox="1"/>
          <p:nvPr>
            <p:ph idx="1" type="body"/>
          </p:nvPr>
        </p:nvSpPr>
        <p:spPr>
          <a:xfrm>
            <a:off x="223400" y="1452025"/>
            <a:ext cx="8630100" cy="344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Goudy Bookletter 1911"/>
                <a:ea typeface="Goudy Bookletter 1911"/>
                <a:cs typeface="Goudy Bookletter 1911"/>
                <a:sym typeface="Goudy Bookletter 1911"/>
              </a:rPr>
              <a:t>Synergistic combination of insights from optimization, traditional machine learning, software engineering, integrated circuit design, and serious sweat equity from a dedicated group of researchers and engineers.</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Remarkable progress in AI has been made possible by bringing together:</a:t>
            </a:r>
            <a:endParaRPr sz="1400">
              <a:latin typeface="Goudy Bookletter 1911"/>
              <a:ea typeface="Goudy Bookletter 1911"/>
              <a:cs typeface="Goudy Bookletter 1911"/>
              <a:sym typeface="Goudy Bookletter 1911"/>
            </a:endParaRPr>
          </a:p>
          <a:p>
            <a:pPr indent="-317500" lvl="0" marL="457200" rtl="0" algn="l">
              <a:lnSpc>
                <a:spcPct val="100000"/>
              </a:lnSpc>
              <a:spcBef>
                <a:spcPts val="1600"/>
              </a:spcBef>
              <a:spcAft>
                <a:spcPts val="0"/>
              </a:spcAft>
              <a:buSzPts val="1400"/>
              <a:buFont typeface="Goudy Bookletter 1911"/>
              <a:buAutoNum type="arabicPeriod"/>
            </a:pPr>
            <a:r>
              <a:rPr lang="en-GB" sz="1400">
                <a:latin typeface="Goudy Bookletter 1911"/>
                <a:ea typeface="Goudy Bookletter 1911"/>
                <a:cs typeface="Goudy Bookletter 1911"/>
                <a:sym typeface="Goudy Bookletter 1911"/>
              </a:rPr>
              <a:t>Massive amounts of data</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AutoNum type="arabicPeriod"/>
            </a:pPr>
            <a:r>
              <a:rPr lang="en-GB" sz="1400">
                <a:latin typeface="Goudy Bookletter 1911"/>
                <a:ea typeface="Goudy Bookletter 1911"/>
                <a:cs typeface="Goudy Bookletter 1911"/>
                <a:sym typeface="Goudy Bookletter 1911"/>
              </a:rPr>
              <a:t>Scalable computer and software systems</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AutoNum type="arabicPeriod"/>
            </a:pPr>
            <a:r>
              <a:rPr lang="en-GB" sz="1400">
                <a:latin typeface="Goudy Bookletter 1911"/>
                <a:ea typeface="Goudy Bookletter 1911"/>
                <a:cs typeface="Goudy Bookletter 1911"/>
                <a:sym typeface="Goudy Bookletter 1911"/>
              </a:rPr>
              <a:t>Broad accessibility of these technologies</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These trends have allowed core AI algorithms and architectures </a:t>
            </a:r>
            <a:r>
              <a:rPr lang="en-GB" sz="1400">
                <a:latin typeface="Goudy Bookletter 1911"/>
                <a:ea typeface="Goudy Bookletter 1911"/>
                <a:cs typeface="Goudy Bookletter 1911"/>
                <a:sym typeface="Goudy Bookletter 1911"/>
              </a:rPr>
              <a:t>to be explored in problem domains of unprecedented scale and scope.</a:t>
            </a:r>
            <a:endParaRPr sz="1400">
              <a:latin typeface="Goudy Bookletter 1911"/>
              <a:ea typeface="Goudy Bookletter 1911"/>
              <a:cs typeface="Goudy Bookletter 1911"/>
              <a:sym typeface="Goudy Bookletter 1911"/>
            </a:endParaRPr>
          </a:p>
          <a:p>
            <a:pPr indent="-317500" lvl="0" marL="457200" rtl="0" algn="l">
              <a:lnSpc>
                <a:spcPct val="100000"/>
              </a:lnSpc>
              <a:spcBef>
                <a:spcPts val="160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D</a:t>
            </a:r>
            <a:r>
              <a:rPr lang="en-GB" sz="1400">
                <a:latin typeface="Goudy Bookletter 1911"/>
                <a:ea typeface="Goudy Bookletter 1911"/>
                <a:cs typeface="Goudy Bookletter 1911"/>
                <a:sym typeface="Goudy Bookletter 1911"/>
              </a:rPr>
              <a:t>eep learning</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Reinforcement learning</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Bayesian inference </a:t>
            </a:r>
            <a:endParaRPr sz="1400">
              <a:latin typeface="Goudy Bookletter 1911"/>
              <a:ea typeface="Goudy Bookletter 1911"/>
              <a:cs typeface="Goudy Bookletter 1911"/>
              <a:sym typeface="Goudy Bookletter 1911"/>
            </a:endParaRPr>
          </a:p>
        </p:txBody>
      </p:sp>
      <p:sp>
        <p:nvSpPr>
          <p:cNvPr id="272" name="Google Shape;27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A Perfect Storm: </a:t>
            </a:r>
            <a:br>
              <a:rPr lang="en-GB" sz="3000">
                <a:latin typeface="Goudy Bookletter 1911"/>
                <a:ea typeface="Goudy Bookletter 1911"/>
                <a:cs typeface="Goudy Bookletter 1911"/>
                <a:sym typeface="Goudy Bookletter 1911"/>
              </a:rPr>
            </a:br>
            <a:r>
              <a:rPr lang="en-GB" sz="3000">
                <a:latin typeface="Goudy Bookletter 1911"/>
                <a:ea typeface="Goudy Bookletter 1911"/>
                <a:cs typeface="Goudy Bookletter 1911"/>
                <a:sym typeface="Goudy Bookletter 1911"/>
              </a:rPr>
              <a:t>Behind AI’s Recent Success</a:t>
            </a:r>
            <a:endParaRPr sz="3000">
              <a:latin typeface="Goudy Bookletter 1911"/>
              <a:ea typeface="Goudy Bookletter 1911"/>
              <a:cs typeface="Goudy Bookletter 1911"/>
              <a:sym typeface="Goudy Bookletter 1911"/>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3"/>
          <p:cNvSpPr txBox="1"/>
          <p:nvPr>
            <p:ph idx="1" type="body"/>
          </p:nvPr>
        </p:nvSpPr>
        <p:spPr>
          <a:xfrm>
            <a:off x="223400" y="1452025"/>
            <a:ext cx="8630100" cy="34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Goudy Bookletter 1911"/>
                <a:ea typeface="Goudy Bookletter 1911"/>
                <a:cs typeface="Goudy Bookletter 1911"/>
                <a:sym typeface="Goudy Bookletter 1911"/>
              </a:rPr>
              <a:t>Hardware world is feeling tremors.</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Increased computational power that is making all this possible derives </a:t>
            </a:r>
            <a:endParaRPr sz="1400">
              <a:latin typeface="Goudy Bookletter 1911"/>
              <a:ea typeface="Goudy Bookletter 1911"/>
              <a:cs typeface="Goudy Bookletter 1911"/>
              <a:sym typeface="Goudy Bookletter 1911"/>
            </a:endParaRPr>
          </a:p>
          <a:p>
            <a:pPr indent="-317500" lvl="0" marL="457200" rtl="0" algn="l">
              <a:lnSpc>
                <a:spcPct val="100000"/>
              </a:lnSpc>
              <a:spcBef>
                <a:spcPts val="160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Moore’s law </a:t>
            </a:r>
            <a:endParaRPr sz="1400">
              <a:latin typeface="Goudy Bookletter 1911"/>
              <a:ea typeface="Goudy Bookletter 1911"/>
              <a:cs typeface="Goudy Bookletter 1911"/>
              <a:sym typeface="Goudy Bookletter 1911"/>
            </a:endParaRPr>
          </a:p>
          <a:p>
            <a:pPr indent="-317500" lvl="0" marL="457200" rtl="0" algn="l">
              <a:lnSpc>
                <a:spcPct val="100000"/>
              </a:lnSpc>
              <a:spcBef>
                <a:spcPts val="0"/>
              </a:spcBef>
              <a:spcAft>
                <a:spcPts val="0"/>
              </a:spcAft>
              <a:buSzPts val="1400"/>
              <a:buFont typeface="Goudy Bookletter 1911"/>
              <a:buChar char="●"/>
            </a:pPr>
            <a:r>
              <a:rPr lang="en-GB" sz="1400">
                <a:latin typeface="Goudy Bookletter 1911"/>
                <a:ea typeface="Goudy Bookletter 1911"/>
                <a:cs typeface="Goudy Bookletter 1911"/>
                <a:sym typeface="Goudy Bookletter 1911"/>
              </a:rPr>
              <a:t>Realization in late 2000s that GPUs were 20 to 50 times more efficient than traditional CPUs for deep-learning computations.</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Nvidia’s vast majority of the growth comes from deep learning by far.</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Intel purchased Nervana Systems and Movidius, two startups that make technology tailored for different phases of deep-learning computations.</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0"/>
              </a:spcAft>
              <a:buNone/>
            </a:pPr>
            <a:r>
              <a:rPr lang="en-GB" sz="1400">
                <a:latin typeface="Goudy Bookletter 1911"/>
                <a:ea typeface="Goudy Bookletter 1911"/>
                <a:cs typeface="Goudy Bookletter 1911"/>
                <a:sym typeface="Goudy Bookletter 1911"/>
              </a:rPr>
              <a:t>Google is using its own tailor-made chips, or TPUs, to implement applications trained by deep learning.</a:t>
            </a:r>
            <a:endParaRPr sz="1400">
              <a:latin typeface="Goudy Bookletter 1911"/>
              <a:ea typeface="Goudy Bookletter 1911"/>
              <a:cs typeface="Goudy Bookletter 1911"/>
              <a:sym typeface="Goudy Bookletter 1911"/>
            </a:endParaRPr>
          </a:p>
          <a:p>
            <a:pPr indent="0" lvl="0" marL="0" rtl="0" algn="l">
              <a:lnSpc>
                <a:spcPct val="100000"/>
              </a:lnSpc>
              <a:spcBef>
                <a:spcPts val="1600"/>
              </a:spcBef>
              <a:spcAft>
                <a:spcPts val="1600"/>
              </a:spcAft>
              <a:buNone/>
            </a:pPr>
            <a:r>
              <a:t/>
            </a:r>
            <a:endParaRPr sz="1400">
              <a:latin typeface="Goudy Bookletter 1911"/>
              <a:ea typeface="Goudy Bookletter 1911"/>
              <a:cs typeface="Goudy Bookletter 1911"/>
              <a:sym typeface="Goudy Bookletter 1911"/>
            </a:endParaRPr>
          </a:p>
        </p:txBody>
      </p:sp>
      <p:sp>
        <p:nvSpPr>
          <p:cNvPr id="278" name="Google Shape;27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How about Hardware?</a:t>
            </a:r>
            <a:endParaRPr sz="3000">
              <a:latin typeface="Goudy Bookletter 1911"/>
              <a:ea typeface="Goudy Bookletter 1911"/>
              <a:cs typeface="Goudy Bookletter 1911"/>
              <a:sym typeface="Goudy Bookletter 1911"/>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24"/>
          <p:cNvPicPr preferRelativeResize="0"/>
          <p:nvPr/>
        </p:nvPicPr>
        <p:blipFill>
          <a:blip r:embed="rId3">
            <a:alphaModFix/>
          </a:blip>
          <a:stretch>
            <a:fillRect/>
          </a:stretch>
        </p:blipFill>
        <p:spPr>
          <a:xfrm>
            <a:off x="111700" y="1760300"/>
            <a:ext cx="8920601" cy="162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58225" y="308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IIoT and Smart Factories:</a:t>
            </a:r>
            <a:br>
              <a:rPr lang="en-GB" sz="3000">
                <a:latin typeface="Goudy Bookletter 1911"/>
                <a:ea typeface="Goudy Bookletter 1911"/>
                <a:cs typeface="Goudy Bookletter 1911"/>
                <a:sym typeface="Goudy Bookletter 1911"/>
              </a:rPr>
            </a:br>
            <a:endParaRPr sz="1500">
              <a:latin typeface="Goudy Bookletter 1911"/>
              <a:ea typeface="Goudy Bookletter 1911"/>
              <a:cs typeface="Goudy Bookletter 1911"/>
              <a:sym typeface="Goudy Bookletter 1911"/>
            </a:endParaRPr>
          </a:p>
          <a:p>
            <a:pPr indent="0" lvl="0" marL="0" rtl="0" algn="l">
              <a:spcBef>
                <a:spcPts val="0"/>
              </a:spcBef>
              <a:spcAft>
                <a:spcPts val="0"/>
              </a:spcAft>
              <a:buNone/>
            </a:pPr>
            <a:r>
              <a:rPr lang="en-GB" sz="3000">
                <a:latin typeface="Goudy Bookletter 1911"/>
                <a:ea typeface="Goudy Bookletter 1911"/>
                <a:cs typeface="Goudy Bookletter 1911"/>
                <a:sym typeface="Goudy Bookletter 1911"/>
              </a:rPr>
              <a:t>Toward Industrial Revolution V. 4</a:t>
            </a:r>
            <a:endParaRPr sz="3000">
              <a:latin typeface="Goudy Bookletter 1911"/>
              <a:ea typeface="Goudy Bookletter 1911"/>
              <a:cs typeface="Goudy Bookletter 1911"/>
              <a:sym typeface="Goudy Bookletter 1911"/>
            </a:endParaRPr>
          </a:p>
        </p:txBody>
      </p:sp>
      <p:sp>
        <p:nvSpPr>
          <p:cNvPr id="291" name="Google Shape;291;p25"/>
          <p:cNvSpPr txBox="1"/>
          <p:nvPr/>
        </p:nvSpPr>
        <p:spPr>
          <a:xfrm>
            <a:off x="267225" y="1858625"/>
            <a:ext cx="5274600" cy="30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Goudy Bookletter 1911"/>
                <a:ea typeface="Goudy Bookletter 1911"/>
                <a:cs typeface="Goudy Bookletter 1911"/>
                <a:sym typeface="Goudy Bookletter 1911"/>
              </a:rPr>
              <a:t>IIoT, Smart Manufacturing or Industry 4.0: a new phase in Industrial Revolution that focuses heavily on interconnectivity, automation, machine learning, and real-time data.</a:t>
            </a:r>
            <a:endParaRPr sz="1800">
              <a:solidFill>
                <a:schemeClr val="lt1"/>
              </a:solidFill>
              <a:latin typeface="Goudy Bookletter 1911"/>
              <a:ea typeface="Goudy Bookletter 1911"/>
              <a:cs typeface="Goudy Bookletter 1911"/>
              <a:sym typeface="Goudy Bookletter 1911"/>
            </a:endParaRPr>
          </a:p>
          <a:p>
            <a:pPr indent="0" lvl="0" marL="0" rtl="0" algn="l">
              <a:spcBef>
                <a:spcPts val="0"/>
              </a:spcBef>
              <a:spcAft>
                <a:spcPts val="0"/>
              </a:spcAft>
              <a:buNone/>
            </a:pPr>
            <a:r>
              <a:t/>
            </a:r>
            <a:endParaRPr sz="1800">
              <a:solidFill>
                <a:schemeClr val="lt1"/>
              </a:solidFill>
              <a:latin typeface="Goudy Bookletter 1911"/>
              <a:ea typeface="Goudy Bookletter 1911"/>
              <a:cs typeface="Goudy Bookletter 1911"/>
              <a:sym typeface="Goudy Bookletter 1911"/>
            </a:endParaRPr>
          </a:p>
          <a:p>
            <a:pPr indent="0" lvl="0" marL="0" rtl="0" algn="l">
              <a:spcBef>
                <a:spcPts val="0"/>
              </a:spcBef>
              <a:spcAft>
                <a:spcPts val="0"/>
              </a:spcAft>
              <a:buNone/>
            </a:pPr>
            <a:r>
              <a:rPr lang="en-GB" sz="1800">
                <a:solidFill>
                  <a:schemeClr val="lt1"/>
                </a:solidFill>
                <a:latin typeface="Goudy Bookletter 1911"/>
                <a:ea typeface="Goudy Bookletter 1911"/>
                <a:cs typeface="Goudy Bookletter 1911"/>
                <a:sym typeface="Goudy Bookletter 1911"/>
              </a:rPr>
              <a:t>Better connected ecosystem for companies that focus on manufacturing and supply chain management.</a:t>
            </a:r>
            <a:endParaRPr sz="1800">
              <a:solidFill>
                <a:schemeClr val="lt1"/>
              </a:solidFill>
              <a:latin typeface="Goudy Bookletter 1911"/>
              <a:ea typeface="Goudy Bookletter 1911"/>
              <a:cs typeface="Goudy Bookletter 1911"/>
              <a:sym typeface="Goudy Bookletter 1911"/>
            </a:endParaRPr>
          </a:p>
          <a:p>
            <a:pPr indent="-342900" lvl="0" marL="457200" rtl="0" algn="l">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People</a:t>
            </a:r>
            <a:endParaRPr sz="1800">
              <a:solidFill>
                <a:schemeClr val="lt1"/>
              </a:solidFill>
              <a:latin typeface="Goudy Bookletter 1911"/>
              <a:ea typeface="Goudy Bookletter 1911"/>
              <a:cs typeface="Goudy Bookletter 1911"/>
              <a:sym typeface="Goudy Bookletter 1911"/>
            </a:endParaRPr>
          </a:p>
          <a:p>
            <a:pPr indent="-342900" lvl="0" marL="457200" rtl="0" algn="l">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Sensors</a:t>
            </a:r>
            <a:endParaRPr sz="1800">
              <a:solidFill>
                <a:schemeClr val="lt1"/>
              </a:solidFill>
              <a:latin typeface="Goudy Bookletter 1911"/>
              <a:ea typeface="Goudy Bookletter 1911"/>
              <a:cs typeface="Goudy Bookletter 1911"/>
              <a:sym typeface="Goudy Bookletter 1911"/>
            </a:endParaRPr>
          </a:p>
          <a:p>
            <a:pPr indent="-342900" lvl="0" marL="457200" rtl="0" algn="l">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Data</a:t>
            </a:r>
            <a:endParaRPr sz="1800">
              <a:solidFill>
                <a:schemeClr val="lt1"/>
              </a:solidFill>
              <a:latin typeface="Goudy Bookletter 1911"/>
              <a:ea typeface="Goudy Bookletter 1911"/>
              <a:cs typeface="Goudy Bookletter 1911"/>
              <a:sym typeface="Goudy Bookletter 1911"/>
            </a:endParaRPr>
          </a:p>
          <a:p>
            <a:pPr indent="-342900" lvl="0" marL="457200" rtl="0" algn="l">
              <a:spcBef>
                <a:spcPts val="0"/>
              </a:spcBef>
              <a:spcAft>
                <a:spcPts val="0"/>
              </a:spcAft>
              <a:buClr>
                <a:schemeClr val="lt1"/>
              </a:buClr>
              <a:buSzPts val="1800"/>
              <a:buFont typeface="Goudy Bookletter 1911"/>
              <a:buChar char="●"/>
            </a:pPr>
            <a:r>
              <a:rPr lang="en-GB" sz="1800">
                <a:solidFill>
                  <a:schemeClr val="lt1"/>
                </a:solidFill>
                <a:latin typeface="Goudy Bookletter 1911"/>
                <a:ea typeface="Goudy Bookletter 1911"/>
                <a:cs typeface="Goudy Bookletter 1911"/>
                <a:sym typeface="Goudy Bookletter 1911"/>
              </a:rPr>
              <a:t>Machines</a:t>
            </a:r>
            <a:endParaRPr sz="1800">
              <a:solidFill>
                <a:schemeClr val="lt1"/>
              </a:solidFill>
              <a:latin typeface="Goudy Bookletter 1911"/>
              <a:ea typeface="Goudy Bookletter 1911"/>
              <a:cs typeface="Goudy Bookletter 1911"/>
              <a:sym typeface="Goudy Bookletter 1911"/>
            </a:endParaRPr>
          </a:p>
          <a:p>
            <a:pPr indent="0" lvl="0" marL="0" rtl="0" algn="l">
              <a:spcBef>
                <a:spcPts val="0"/>
              </a:spcBef>
              <a:spcAft>
                <a:spcPts val="0"/>
              </a:spcAft>
              <a:buNone/>
            </a:pPr>
            <a:r>
              <a:t/>
            </a:r>
            <a:endParaRPr>
              <a:solidFill>
                <a:schemeClr val="lt1"/>
              </a:solidFill>
              <a:latin typeface="Goudy Bookletter 1911"/>
              <a:ea typeface="Goudy Bookletter 1911"/>
              <a:cs typeface="Goudy Bookletter 1911"/>
              <a:sym typeface="Goudy Bookletter 1911"/>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